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tags/tag8.xml" ContentType="application/vnd.openxmlformats-officedocument.presentationml.tags+xml"/>
  <Override PartName="/ppt/notesSlides/notesSlide19.xml" ContentType="application/vnd.openxmlformats-officedocument.presentationml.notesSlide+xml"/>
  <Override PartName="/ppt/tags/tag9.xml" ContentType="application/vnd.openxmlformats-officedocument.presentationml.tags+xml"/>
  <Override PartName="/ppt/notesSlides/notesSlide20.xml" ContentType="application/vnd.openxmlformats-officedocument.presentationml.notesSlide+xml"/>
  <Override PartName="/ppt/tags/tag10.xml" ContentType="application/vnd.openxmlformats-officedocument.presentationml.tags+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3.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4.xml" ContentType="application/vnd.openxmlformats-officedocument.presentationml.tags+xml"/>
  <Override PartName="/ppt/notesSlides/notesSlide31.xml" ContentType="application/vnd.openxmlformats-officedocument.presentationml.notesSlide+xml"/>
  <Override PartName="/ppt/tags/tag15.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8" r:id="rId1"/>
  </p:sldMasterIdLst>
  <p:notesMasterIdLst>
    <p:notesMasterId r:id="rId37"/>
  </p:notesMasterIdLst>
  <p:handoutMasterIdLst>
    <p:handoutMasterId r:id="rId38"/>
  </p:handoutMasterIdLst>
  <p:sldIdLst>
    <p:sldId id="282" r:id="rId2"/>
    <p:sldId id="281" r:id="rId3"/>
    <p:sldId id="283" r:id="rId4"/>
    <p:sldId id="257" r:id="rId5"/>
    <p:sldId id="258" r:id="rId6"/>
    <p:sldId id="259" r:id="rId7"/>
    <p:sldId id="260" r:id="rId8"/>
    <p:sldId id="261" r:id="rId9"/>
    <p:sldId id="262" r:id="rId10"/>
    <p:sldId id="263" r:id="rId11"/>
    <p:sldId id="264" r:id="rId12"/>
    <p:sldId id="265" r:id="rId13"/>
    <p:sldId id="266" r:id="rId14"/>
    <p:sldId id="267" r:id="rId15"/>
    <p:sldId id="288" r:id="rId16"/>
    <p:sldId id="286" r:id="rId17"/>
    <p:sldId id="290" r:id="rId18"/>
    <p:sldId id="289" r:id="rId19"/>
    <p:sldId id="291" r:id="rId20"/>
    <p:sldId id="292" r:id="rId21"/>
    <p:sldId id="326" r:id="rId22"/>
    <p:sldId id="294" r:id="rId23"/>
    <p:sldId id="298" r:id="rId24"/>
    <p:sldId id="316" r:id="rId25"/>
    <p:sldId id="317" r:id="rId26"/>
    <p:sldId id="320" r:id="rId27"/>
    <p:sldId id="321" r:id="rId28"/>
    <p:sldId id="293" r:id="rId29"/>
    <p:sldId id="322" r:id="rId30"/>
    <p:sldId id="323" r:id="rId31"/>
    <p:sldId id="324" r:id="rId32"/>
    <p:sldId id="325" r:id="rId33"/>
    <p:sldId id="300" r:id="rId34"/>
    <p:sldId id="303" r:id="rId35"/>
    <p:sldId id="315" r:id="rId36"/>
  </p:sldIdLst>
  <p:sldSz cx="9144000" cy="6858000" type="screen4x3"/>
  <p:notesSz cx="10020300" cy="6888163"/>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2" autoAdjust="0"/>
  </p:normalViewPr>
  <p:slideViewPr>
    <p:cSldViewPr>
      <p:cViewPr>
        <p:scale>
          <a:sx n="80" d="100"/>
          <a:sy n="80" d="100"/>
        </p:scale>
        <p:origin x="-1074"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4342130" cy="344408"/>
          </a:xfrm>
          <a:prstGeom prst="rect">
            <a:avLst/>
          </a:prstGeom>
        </p:spPr>
        <p:txBody>
          <a:bodyPr vert="horz" lIns="96616" tIns="48308" rIns="96616" bIns="48308" rtlCol="0"/>
          <a:lstStyle>
            <a:lvl1pPr algn="l">
              <a:defRPr sz="1300"/>
            </a:lvl1pPr>
          </a:lstStyle>
          <a:p>
            <a:endParaRPr lang="es-MX"/>
          </a:p>
        </p:txBody>
      </p:sp>
      <p:sp>
        <p:nvSpPr>
          <p:cNvPr id="3" name="2 Marcador de fecha"/>
          <p:cNvSpPr>
            <a:spLocks noGrp="1"/>
          </p:cNvSpPr>
          <p:nvPr>
            <p:ph type="dt" sz="quarter" idx="1"/>
          </p:nvPr>
        </p:nvSpPr>
        <p:spPr>
          <a:xfrm>
            <a:off x="5675851" y="0"/>
            <a:ext cx="4342130" cy="344408"/>
          </a:xfrm>
          <a:prstGeom prst="rect">
            <a:avLst/>
          </a:prstGeom>
        </p:spPr>
        <p:txBody>
          <a:bodyPr vert="horz" lIns="96616" tIns="48308" rIns="96616" bIns="48308" rtlCol="0"/>
          <a:lstStyle>
            <a:lvl1pPr algn="r">
              <a:defRPr sz="1300"/>
            </a:lvl1pPr>
          </a:lstStyle>
          <a:p>
            <a:fld id="{DCB6394C-B8B6-4B85-B766-5F417DE9E349}" type="datetimeFigureOut">
              <a:rPr lang="es-MX" smtClean="0"/>
              <a:t>31/12/2022</a:t>
            </a:fld>
            <a:endParaRPr lang="es-MX"/>
          </a:p>
        </p:txBody>
      </p:sp>
      <p:sp>
        <p:nvSpPr>
          <p:cNvPr id="4" name="3 Marcador de pie de página"/>
          <p:cNvSpPr>
            <a:spLocks noGrp="1"/>
          </p:cNvSpPr>
          <p:nvPr>
            <p:ph type="ftr" sz="quarter" idx="2"/>
          </p:nvPr>
        </p:nvSpPr>
        <p:spPr>
          <a:xfrm>
            <a:off x="0" y="6542560"/>
            <a:ext cx="4342130" cy="344408"/>
          </a:xfrm>
          <a:prstGeom prst="rect">
            <a:avLst/>
          </a:prstGeom>
        </p:spPr>
        <p:txBody>
          <a:bodyPr vert="horz" lIns="96616" tIns="48308" rIns="96616" bIns="48308" rtlCol="0" anchor="b"/>
          <a:lstStyle>
            <a:lvl1pPr algn="l">
              <a:defRPr sz="1300"/>
            </a:lvl1pPr>
          </a:lstStyle>
          <a:p>
            <a:endParaRPr lang="es-MX"/>
          </a:p>
        </p:txBody>
      </p:sp>
      <p:sp>
        <p:nvSpPr>
          <p:cNvPr id="5" name="4 Marcador de número de diapositiva"/>
          <p:cNvSpPr>
            <a:spLocks noGrp="1"/>
          </p:cNvSpPr>
          <p:nvPr>
            <p:ph type="sldNum" sz="quarter" idx="3"/>
          </p:nvPr>
        </p:nvSpPr>
        <p:spPr>
          <a:xfrm>
            <a:off x="5675851" y="6542560"/>
            <a:ext cx="4342130" cy="344408"/>
          </a:xfrm>
          <a:prstGeom prst="rect">
            <a:avLst/>
          </a:prstGeom>
        </p:spPr>
        <p:txBody>
          <a:bodyPr vert="horz" lIns="96616" tIns="48308" rIns="96616" bIns="48308" rtlCol="0" anchor="b"/>
          <a:lstStyle>
            <a:lvl1pPr algn="r">
              <a:defRPr sz="1300"/>
            </a:lvl1pPr>
          </a:lstStyle>
          <a:p>
            <a:fld id="{5225065C-9FF2-44FE-8EC9-F7814EF35520}" type="slidenum">
              <a:rPr lang="es-MX" smtClean="0"/>
              <a:t>‹Nº›</a:t>
            </a:fld>
            <a:endParaRPr lang="es-MX"/>
          </a:p>
        </p:txBody>
      </p:sp>
    </p:spTree>
    <p:extLst>
      <p:ext uri="{BB962C8B-B14F-4D97-AF65-F5344CB8AC3E}">
        <p14:creationId xmlns:p14="http://schemas.microsoft.com/office/powerpoint/2010/main" val="514234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4342130" cy="344408"/>
          </a:xfrm>
          <a:prstGeom prst="rect">
            <a:avLst/>
          </a:prstGeom>
        </p:spPr>
        <p:txBody>
          <a:bodyPr vert="horz" lIns="96616" tIns="48308" rIns="96616" bIns="48308" rtlCol="0"/>
          <a:lstStyle>
            <a:lvl1pPr algn="l">
              <a:defRPr sz="1300"/>
            </a:lvl1pPr>
          </a:lstStyle>
          <a:p>
            <a:endParaRPr lang="es-MX"/>
          </a:p>
        </p:txBody>
      </p:sp>
      <p:sp>
        <p:nvSpPr>
          <p:cNvPr id="3" name="2 Marcador de fecha"/>
          <p:cNvSpPr>
            <a:spLocks noGrp="1"/>
          </p:cNvSpPr>
          <p:nvPr>
            <p:ph type="dt" idx="1"/>
          </p:nvPr>
        </p:nvSpPr>
        <p:spPr>
          <a:xfrm>
            <a:off x="5675851" y="0"/>
            <a:ext cx="4342130" cy="344408"/>
          </a:xfrm>
          <a:prstGeom prst="rect">
            <a:avLst/>
          </a:prstGeom>
        </p:spPr>
        <p:txBody>
          <a:bodyPr vert="horz" lIns="96616" tIns="48308" rIns="96616" bIns="48308" rtlCol="0"/>
          <a:lstStyle>
            <a:lvl1pPr algn="r">
              <a:defRPr sz="1300"/>
            </a:lvl1pPr>
          </a:lstStyle>
          <a:p>
            <a:fld id="{D9005754-DE92-4697-93E4-15BC4CD67DE0}" type="datetimeFigureOut">
              <a:rPr lang="es-MX" smtClean="0"/>
              <a:t>31/12/2022</a:t>
            </a:fld>
            <a:endParaRPr lang="es-MX"/>
          </a:p>
        </p:txBody>
      </p:sp>
      <p:sp>
        <p:nvSpPr>
          <p:cNvPr id="4" name="3 Marcador de imagen de diapositiva"/>
          <p:cNvSpPr>
            <a:spLocks noGrp="1" noRot="1" noChangeAspect="1"/>
          </p:cNvSpPr>
          <p:nvPr>
            <p:ph type="sldImg" idx="2"/>
          </p:nvPr>
        </p:nvSpPr>
        <p:spPr>
          <a:xfrm>
            <a:off x="3287713" y="515938"/>
            <a:ext cx="3446462" cy="2584450"/>
          </a:xfrm>
          <a:prstGeom prst="rect">
            <a:avLst/>
          </a:prstGeom>
          <a:noFill/>
          <a:ln w="12700">
            <a:solidFill>
              <a:prstClr val="black"/>
            </a:solidFill>
          </a:ln>
        </p:spPr>
        <p:txBody>
          <a:bodyPr vert="horz" lIns="96616" tIns="48308" rIns="96616" bIns="48308" rtlCol="0" anchor="ctr"/>
          <a:lstStyle/>
          <a:p>
            <a:endParaRPr lang="es-MX"/>
          </a:p>
        </p:txBody>
      </p:sp>
      <p:sp>
        <p:nvSpPr>
          <p:cNvPr id="5" name="4 Marcador de notas"/>
          <p:cNvSpPr>
            <a:spLocks noGrp="1"/>
          </p:cNvSpPr>
          <p:nvPr>
            <p:ph type="body" sz="quarter" idx="3"/>
          </p:nvPr>
        </p:nvSpPr>
        <p:spPr>
          <a:xfrm>
            <a:off x="1002030" y="3271878"/>
            <a:ext cx="8016240" cy="3099673"/>
          </a:xfrm>
          <a:prstGeom prst="rect">
            <a:avLst/>
          </a:prstGeom>
        </p:spPr>
        <p:txBody>
          <a:bodyPr vert="horz" lIns="96616" tIns="48308" rIns="96616" bIns="48308"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6542560"/>
            <a:ext cx="4342130" cy="344408"/>
          </a:xfrm>
          <a:prstGeom prst="rect">
            <a:avLst/>
          </a:prstGeom>
        </p:spPr>
        <p:txBody>
          <a:bodyPr vert="horz" lIns="96616" tIns="48308" rIns="96616" bIns="48308" rtlCol="0" anchor="b"/>
          <a:lstStyle>
            <a:lvl1pPr algn="l">
              <a:defRPr sz="1300"/>
            </a:lvl1pPr>
          </a:lstStyle>
          <a:p>
            <a:endParaRPr lang="es-MX"/>
          </a:p>
        </p:txBody>
      </p:sp>
      <p:sp>
        <p:nvSpPr>
          <p:cNvPr id="7" name="6 Marcador de número de diapositiva"/>
          <p:cNvSpPr>
            <a:spLocks noGrp="1"/>
          </p:cNvSpPr>
          <p:nvPr>
            <p:ph type="sldNum" sz="quarter" idx="5"/>
          </p:nvPr>
        </p:nvSpPr>
        <p:spPr>
          <a:xfrm>
            <a:off x="5675851" y="6542560"/>
            <a:ext cx="4342130" cy="344408"/>
          </a:xfrm>
          <a:prstGeom prst="rect">
            <a:avLst/>
          </a:prstGeom>
        </p:spPr>
        <p:txBody>
          <a:bodyPr vert="horz" lIns="96616" tIns="48308" rIns="96616" bIns="48308" rtlCol="0" anchor="b"/>
          <a:lstStyle>
            <a:lvl1pPr algn="r">
              <a:defRPr sz="1300"/>
            </a:lvl1pPr>
          </a:lstStyle>
          <a:p>
            <a:fld id="{7DC9D949-3434-406D-B32E-D3321DF5E905}" type="slidenum">
              <a:rPr lang="es-MX" smtClean="0"/>
              <a:t>‹Nº›</a:t>
            </a:fld>
            <a:endParaRPr lang="es-MX"/>
          </a:p>
        </p:txBody>
      </p:sp>
    </p:spTree>
    <p:extLst>
      <p:ext uri="{BB962C8B-B14F-4D97-AF65-F5344CB8AC3E}">
        <p14:creationId xmlns:p14="http://schemas.microsoft.com/office/powerpoint/2010/main" val="3116225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a:t>
            </a:fld>
            <a:endParaRPr lang="es-MX"/>
          </a:p>
        </p:txBody>
      </p:sp>
    </p:spTree>
    <p:extLst>
      <p:ext uri="{BB962C8B-B14F-4D97-AF65-F5344CB8AC3E}">
        <p14:creationId xmlns:p14="http://schemas.microsoft.com/office/powerpoint/2010/main" val="1311528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10</a:t>
            </a:fld>
            <a:endParaRPr lang="es-MX"/>
          </a:p>
        </p:txBody>
      </p:sp>
    </p:spTree>
    <p:extLst>
      <p:ext uri="{BB962C8B-B14F-4D97-AF65-F5344CB8AC3E}">
        <p14:creationId xmlns:p14="http://schemas.microsoft.com/office/powerpoint/2010/main" val="2958446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11</a:t>
            </a:fld>
            <a:endParaRPr lang="es-MX"/>
          </a:p>
        </p:txBody>
      </p:sp>
    </p:spTree>
    <p:extLst>
      <p:ext uri="{BB962C8B-B14F-4D97-AF65-F5344CB8AC3E}">
        <p14:creationId xmlns:p14="http://schemas.microsoft.com/office/powerpoint/2010/main" val="3784512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12</a:t>
            </a:fld>
            <a:endParaRPr lang="es-MX"/>
          </a:p>
        </p:txBody>
      </p:sp>
    </p:spTree>
    <p:extLst>
      <p:ext uri="{BB962C8B-B14F-4D97-AF65-F5344CB8AC3E}">
        <p14:creationId xmlns:p14="http://schemas.microsoft.com/office/powerpoint/2010/main" val="3710187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13</a:t>
            </a:fld>
            <a:endParaRPr lang="es-MX"/>
          </a:p>
        </p:txBody>
      </p:sp>
    </p:spTree>
    <p:extLst>
      <p:ext uri="{BB962C8B-B14F-4D97-AF65-F5344CB8AC3E}">
        <p14:creationId xmlns:p14="http://schemas.microsoft.com/office/powerpoint/2010/main" val="2920127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14</a:t>
            </a:fld>
            <a:endParaRPr lang="es-MX"/>
          </a:p>
        </p:txBody>
      </p:sp>
    </p:spTree>
    <p:extLst>
      <p:ext uri="{BB962C8B-B14F-4D97-AF65-F5344CB8AC3E}">
        <p14:creationId xmlns:p14="http://schemas.microsoft.com/office/powerpoint/2010/main" val="3696105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15</a:t>
            </a:fld>
            <a:endParaRPr lang="es-MX"/>
          </a:p>
        </p:txBody>
      </p:sp>
    </p:spTree>
    <p:extLst>
      <p:ext uri="{BB962C8B-B14F-4D97-AF65-F5344CB8AC3E}">
        <p14:creationId xmlns:p14="http://schemas.microsoft.com/office/powerpoint/2010/main" val="372278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16</a:t>
            </a:fld>
            <a:endParaRPr lang="es-MX"/>
          </a:p>
        </p:txBody>
      </p:sp>
    </p:spTree>
    <p:extLst>
      <p:ext uri="{BB962C8B-B14F-4D97-AF65-F5344CB8AC3E}">
        <p14:creationId xmlns:p14="http://schemas.microsoft.com/office/powerpoint/2010/main" val="239165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17</a:t>
            </a:fld>
            <a:endParaRPr lang="es-MX"/>
          </a:p>
        </p:txBody>
      </p:sp>
    </p:spTree>
    <p:extLst>
      <p:ext uri="{BB962C8B-B14F-4D97-AF65-F5344CB8AC3E}">
        <p14:creationId xmlns:p14="http://schemas.microsoft.com/office/powerpoint/2010/main" val="1048043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18</a:t>
            </a:fld>
            <a:endParaRPr lang="es-MX"/>
          </a:p>
        </p:txBody>
      </p:sp>
    </p:spTree>
    <p:extLst>
      <p:ext uri="{BB962C8B-B14F-4D97-AF65-F5344CB8AC3E}">
        <p14:creationId xmlns:p14="http://schemas.microsoft.com/office/powerpoint/2010/main" val="1469316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19</a:t>
            </a:fld>
            <a:endParaRPr lang="es-MX"/>
          </a:p>
        </p:txBody>
      </p:sp>
    </p:spTree>
    <p:extLst>
      <p:ext uri="{BB962C8B-B14F-4D97-AF65-F5344CB8AC3E}">
        <p14:creationId xmlns:p14="http://schemas.microsoft.com/office/powerpoint/2010/main" val="159338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2</a:t>
            </a:fld>
            <a:endParaRPr lang="es-MX"/>
          </a:p>
        </p:txBody>
      </p:sp>
    </p:spTree>
    <p:extLst>
      <p:ext uri="{BB962C8B-B14F-4D97-AF65-F5344CB8AC3E}">
        <p14:creationId xmlns:p14="http://schemas.microsoft.com/office/powerpoint/2010/main" val="1105778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20</a:t>
            </a:fld>
            <a:endParaRPr lang="es-MX"/>
          </a:p>
        </p:txBody>
      </p:sp>
    </p:spTree>
    <p:extLst>
      <p:ext uri="{BB962C8B-B14F-4D97-AF65-F5344CB8AC3E}">
        <p14:creationId xmlns:p14="http://schemas.microsoft.com/office/powerpoint/2010/main" val="2755029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21</a:t>
            </a:fld>
            <a:endParaRPr lang="es-MX"/>
          </a:p>
        </p:txBody>
      </p:sp>
    </p:spTree>
    <p:extLst>
      <p:ext uri="{BB962C8B-B14F-4D97-AF65-F5344CB8AC3E}">
        <p14:creationId xmlns:p14="http://schemas.microsoft.com/office/powerpoint/2010/main" val="2847688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22</a:t>
            </a:fld>
            <a:endParaRPr lang="es-MX"/>
          </a:p>
        </p:txBody>
      </p:sp>
    </p:spTree>
    <p:extLst>
      <p:ext uri="{BB962C8B-B14F-4D97-AF65-F5344CB8AC3E}">
        <p14:creationId xmlns:p14="http://schemas.microsoft.com/office/powerpoint/2010/main" val="740653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23</a:t>
            </a:fld>
            <a:endParaRPr lang="es-MX"/>
          </a:p>
        </p:txBody>
      </p:sp>
    </p:spTree>
    <p:extLst>
      <p:ext uri="{BB962C8B-B14F-4D97-AF65-F5344CB8AC3E}">
        <p14:creationId xmlns:p14="http://schemas.microsoft.com/office/powerpoint/2010/main" val="36165655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287713" y="515938"/>
            <a:ext cx="3446462" cy="258445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D754B98-5F55-43F0-9965-7A9B45F484BC}" type="slidenum">
              <a:rPr lang="es-MX" smtClean="0"/>
              <a:t>26</a:t>
            </a:fld>
            <a:endParaRPr lang="es-MX"/>
          </a:p>
        </p:txBody>
      </p:sp>
    </p:spTree>
    <p:extLst>
      <p:ext uri="{BB962C8B-B14F-4D97-AF65-F5344CB8AC3E}">
        <p14:creationId xmlns:p14="http://schemas.microsoft.com/office/powerpoint/2010/main" val="1963274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287713" y="515938"/>
            <a:ext cx="3446462" cy="2584450"/>
          </a:xfrm>
        </p:spPr>
      </p:sp>
      <p:sp>
        <p:nvSpPr>
          <p:cNvPr id="3" name="Marcador de notas 2"/>
          <p:cNvSpPr>
            <a:spLocks noGrp="1"/>
          </p:cNvSpPr>
          <p:nvPr>
            <p:ph type="body" idx="1"/>
          </p:nvPr>
        </p:nvSpPr>
        <p:spPr/>
        <p:txBody>
          <a:bodyPr/>
          <a:lstStyle/>
          <a:p>
            <a:r>
              <a:rPr lang="es-MX" dirty="0"/>
              <a:t>Transitorios de la reforma a la LFT</a:t>
            </a:r>
          </a:p>
          <a:p>
            <a:r>
              <a:rPr lang="es-MX" dirty="0"/>
              <a:t>Articulo 14 Constitucional (Constitución Mexicana)</a:t>
            </a:r>
          </a:p>
          <a:p>
            <a:r>
              <a:rPr lang="es-MX" dirty="0"/>
              <a:t>Mostar ejemplo en la cedula</a:t>
            </a:r>
          </a:p>
          <a:p>
            <a:r>
              <a:rPr lang="es-MX" dirty="0"/>
              <a:t>Fecha de Ingreso 19 Mar 2019</a:t>
            </a:r>
          </a:p>
          <a:p>
            <a:r>
              <a:rPr lang="es-MX" dirty="0"/>
              <a:t>Antigüedad 4</a:t>
            </a:r>
          </a:p>
          <a:p>
            <a:r>
              <a:rPr lang="es-MX" dirty="0"/>
              <a:t>Fecha inicial 19 Mar 2022</a:t>
            </a:r>
          </a:p>
          <a:p>
            <a:r>
              <a:rPr lang="es-MX" dirty="0"/>
              <a:t>Fecha Pivote 18 Mar 2023</a:t>
            </a:r>
          </a:p>
        </p:txBody>
      </p:sp>
      <p:sp>
        <p:nvSpPr>
          <p:cNvPr id="4" name="Marcador de número de diapositiva 3"/>
          <p:cNvSpPr>
            <a:spLocks noGrp="1"/>
          </p:cNvSpPr>
          <p:nvPr>
            <p:ph type="sldNum" sz="quarter" idx="5"/>
          </p:nvPr>
        </p:nvSpPr>
        <p:spPr/>
        <p:txBody>
          <a:bodyPr/>
          <a:lstStyle/>
          <a:p>
            <a:fld id="{4D754B98-5F55-43F0-9965-7A9B45F484BC}" type="slidenum">
              <a:rPr lang="es-MX" smtClean="0"/>
              <a:t>27</a:t>
            </a:fld>
            <a:endParaRPr lang="es-MX"/>
          </a:p>
        </p:txBody>
      </p:sp>
    </p:spTree>
    <p:extLst>
      <p:ext uri="{BB962C8B-B14F-4D97-AF65-F5344CB8AC3E}">
        <p14:creationId xmlns:p14="http://schemas.microsoft.com/office/powerpoint/2010/main" val="40217225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28</a:t>
            </a:fld>
            <a:endParaRPr lang="es-MX"/>
          </a:p>
        </p:txBody>
      </p:sp>
    </p:spTree>
    <p:extLst>
      <p:ext uri="{BB962C8B-B14F-4D97-AF65-F5344CB8AC3E}">
        <p14:creationId xmlns:p14="http://schemas.microsoft.com/office/powerpoint/2010/main" val="2847688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287713" y="515938"/>
            <a:ext cx="3446462" cy="258445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D754B98-5F55-43F0-9965-7A9B45F484BC}" type="slidenum">
              <a:rPr lang="es-MX" smtClean="0"/>
              <a:t>29</a:t>
            </a:fld>
            <a:endParaRPr lang="es-MX"/>
          </a:p>
        </p:txBody>
      </p:sp>
    </p:spTree>
    <p:extLst>
      <p:ext uri="{BB962C8B-B14F-4D97-AF65-F5344CB8AC3E}">
        <p14:creationId xmlns:p14="http://schemas.microsoft.com/office/powerpoint/2010/main" val="2717514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287713" y="515938"/>
            <a:ext cx="3446462" cy="2584450"/>
          </a:xfrm>
        </p:spPr>
      </p:sp>
      <p:sp>
        <p:nvSpPr>
          <p:cNvPr id="3" name="Marcador de notas 2"/>
          <p:cNvSpPr>
            <a:spLocks noGrp="1"/>
          </p:cNvSpPr>
          <p:nvPr>
            <p:ph type="body" idx="1"/>
          </p:nvPr>
        </p:nvSpPr>
        <p:spPr/>
        <p:txBody>
          <a:bodyPr/>
          <a:lstStyle/>
          <a:p>
            <a:r>
              <a:rPr lang="es-MX" dirty="0"/>
              <a:t>Se crea la tabla por ley, la cual incluye las prestaciones de 1970 (nombre asignado a la tabla de prestaciones que rige hasta el 2022) y del 2023 en delante.</a:t>
            </a:r>
          </a:p>
          <a:p>
            <a:r>
              <a:rPr lang="es-MX" dirty="0"/>
              <a:t>Si ya contabas con tablas de prestaciones personalizadas estas agregaran ambos registros para 1970 y 2023. En caso de que dichas tablas personalizadas tengan valores diferentes a los de ley, las tablas 1970 y 2023 se crearan con los registros que tenia la tabla modificada originalmente y si estas prestaciones son menores a las ley para 2023 el usuario tendrá que ajustarlas manualmente.</a:t>
            </a:r>
          </a:p>
        </p:txBody>
      </p:sp>
      <p:sp>
        <p:nvSpPr>
          <p:cNvPr id="4" name="Marcador de número de diapositiva 3"/>
          <p:cNvSpPr>
            <a:spLocks noGrp="1"/>
          </p:cNvSpPr>
          <p:nvPr>
            <p:ph type="sldNum" sz="quarter" idx="5"/>
          </p:nvPr>
        </p:nvSpPr>
        <p:spPr/>
        <p:txBody>
          <a:bodyPr/>
          <a:lstStyle/>
          <a:p>
            <a:fld id="{4D754B98-5F55-43F0-9965-7A9B45F484BC}" type="slidenum">
              <a:rPr lang="es-MX" smtClean="0"/>
              <a:t>30</a:t>
            </a:fld>
            <a:endParaRPr lang="es-MX"/>
          </a:p>
        </p:txBody>
      </p:sp>
    </p:spTree>
    <p:extLst>
      <p:ext uri="{BB962C8B-B14F-4D97-AF65-F5344CB8AC3E}">
        <p14:creationId xmlns:p14="http://schemas.microsoft.com/office/powerpoint/2010/main" val="42625571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287713" y="515938"/>
            <a:ext cx="3446462" cy="258445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D754B98-5F55-43F0-9965-7A9B45F484BC}" type="slidenum">
              <a:rPr lang="es-MX" smtClean="0"/>
              <a:t>31</a:t>
            </a:fld>
            <a:endParaRPr lang="es-MX"/>
          </a:p>
        </p:txBody>
      </p:sp>
    </p:spTree>
    <p:extLst>
      <p:ext uri="{BB962C8B-B14F-4D97-AF65-F5344CB8AC3E}">
        <p14:creationId xmlns:p14="http://schemas.microsoft.com/office/powerpoint/2010/main" val="110228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3</a:t>
            </a:fld>
            <a:endParaRPr lang="es-MX"/>
          </a:p>
        </p:txBody>
      </p:sp>
    </p:spTree>
    <p:extLst>
      <p:ext uri="{BB962C8B-B14F-4D97-AF65-F5344CB8AC3E}">
        <p14:creationId xmlns:p14="http://schemas.microsoft.com/office/powerpoint/2010/main" val="10208005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287713" y="515938"/>
            <a:ext cx="3446462" cy="258445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D754B98-5F55-43F0-9965-7A9B45F484BC}" type="slidenum">
              <a:rPr lang="es-MX" smtClean="0"/>
              <a:t>32</a:t>
            </a:fld>
            <a:endParaRPr lang="es-MX"/>
          </a:p>
        </p:txBody>
      </p:sp>
    </p:spTree>
    <p:extLst>
      <p:ext uri="{BB962C8B-B14F-4D97-AF65-F5344CB8AC3E}">
        <p14:creationId xmlns:p14="http://schemas.microsoft.com/office/powerpoint/2010/main" val="1161047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33</a:t>
            </a:fld>
            <a:endParaRPr lang="es-MX"/>
          </a:p>
        </p:txBody>
      </p:sp>
    </p:spTree>
    <p:extLst>
      <p:ext uri="{BB962C8B-B14F-4D97-AF65-F5344CB8AC3E}">
        <p14:creationId xmlns:p14="http://schemas.microsoft.com/office/powerpoint/2010/main" val="3693384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34</a:t>
            </a:fld>
            <a:endParaRPr lang="es-MX"/>
          </a:p>
        </p:txBody>
      </p:sp>
    </p:spTree>
    <p:extLst>
      <p:ext uri="{BB962C8B-B14F-4D97-AF65-F5344CB8AC3E}">
        <p14:creationId xmlns:p14="http://schemas.microsoft.com/office/powerpoint/2010/main" val="2026928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35</a:t>
            </a:fld>
            <a:endParaRPr lang="es-MX"/>
          </a:p>
        </p:txBody>
      </p:sp>
    </p:spTree>
    <p:extLst>
      <p:ext uri="{BB962C8B-B14F-4D97-AF65-F5344CB8AC3E}">
        <p14:creationId xmlns:p14="http://schemas.microsoft.com/office/powerpoint/2010/main" val="4072406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4</a:t>
            </a:fld>
            <a:endParaRPr lang="es-MX"/>
          </a:p>
        </p:txBody>
      </p:sp>
    </p:spTree>
    <p:extLst>
      <p:ext uri="{BB962C8B-B14F-4D97-AF65-F5344CB8AC3E}">
        <p14:creationId xmlns:p14="http://schemas.microsoft.com/office/powerpoint/2010/main" val="273724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5</a:t>
            </a:fld>
            <a:endParaRPr lang="es-MX"/>
          </a:p>
        </p:txBody>
      </p:sp>
    </p:spTree>
    <p:extLst>
      <p:ext uri="{BB962C8B-B14F-4D97-AF65-F5344CB8AC3E}">
        <p14:creationId xmlns:p14="http://schemas.microsoft.com/office/powerpoint/2010/main" val="2758743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7DC9D949-3434-406D-B32E-D3321DF5E905}" type="slidenum">
              <a:rPr lang="es-MX" smtClean="0"/>
              <a:t>6</a:t>
            </a:fld>
            <a:endParaRPr lang="es-MX"/>
          </a:p>
        </p:txBody>
      </p:sp>
    </p:spTree>
    <p:extLst>
      <p:ext uri="{BB962C8B-B14F-4D97-AF65-F5344CB8AC3E}">
        <p14:creationId xmlns:p14="http://schemas.microsoft.com/office/powerpoint/2010/main" val="478222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7</a:t>
            </a:fld>
            <a:endParaRPr lang="es-MX"/>
          </a:p>
        </p:txBody>
      </p:sp>
    </p:spTree>
    <p:extLst>
      <p:ext uri="{BB962C8B-B14F-4D97-AF65-F5344CB8AC3E}">
        <p14:creationId xmlns:p14="http://schemas.microsoft.com/office/powerpoint/2010/main" val="515614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8</a:t>
            </a:fld>
            <a:endParaRPr lang="es-MX"/>
          </a:p>
        </p:txBody>
      </p:sp>
    </p:spTree>
    <p:extLst>
      <p:ext uri="{BB962C8B-B14F-4D97-AF65-F5344CB8AC3E}">
        <p14:creationId xmlns:p14="http://schemas.microsoft.com/office/powerpoint/2010/main" val="2444779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7DC9D949-3434-406D-B32E-D3321DF5E905}" type="slidenum">
              <a:rPr lang="es-MX" smtClean="0"/>
              <a:t>9</a:t>
            </a:fld>
            <a:endParaRPr lang="es-MX"/>
          </a:p>
        </p:txBody>
      </p:sp>
    </p:spTree>
    <p:extLst>
      <p:ext uri="{BB962C8B-B14F-4D97-AF65-F5344CB8AC3E}">
        <p14:creationId xmlns:p14="http://schemas.microsoft.com/office/powerpoint/2010/main" val="3457063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2" name="1 Marcador de pie de página"/>
          <p:cNvSpPr>
            <a:spLocks noGrp="1"/>
          </p:cNvSpPr>
          <p:nvPr>
            <p:ph type="ftr" sz="quarter" idx="11"/>
          </p:nvPr>
        </p:nvSpPr>
        <p:spPr/>
        <p:txBody>
          <a:bodyPr/>
          <a:lstStyle/>
          <a:p>
            <a:endParaRPr lang="es-MX"/>
          </a:p>
        </p:txBody>
      </p:sp>
      <p:sp>
        <p:nvSpPr>
          <p:cNvPr id="15" name="14 Marcador de número de diapositiva"/>
          <p:cNvSpPr>
            <a:spLocks noGrp="1"/>
          </p:cNvSpPr>
          <p:nvPr>
            <p:ph type="sldNum" sz="quarter" idx="12"/>
          </p:nvPr>
        </p:nvSpPr>
        <p:spPr>
          <a:xfrm>
            <a:off x="8229600" y="6473952"/>
            <a:ext cx="758952" cy="246888"/>
          </a:xfrm>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171575"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8305800" y="0"/>
            <a:ext cx="8382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7856290" y="6207223"/>
            <a:ext cx="111429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585788" y="479964"/>
            <a:ext cx="4358381"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a:t>Titulo</a:t>
            </a:r>
            <a:endParaRPr lang="es-MX"/>
          </a:p>
        </p:txBody>
      </p:sp>
    </p:spTree>
    <p:extLst>
      <p:ext uri="{BB962C8B-B14F-4D97-AF65-F5344CB8AC3E}">
        <p14:creationId xmlns:p14="http://schemas.microsoft.com/office/powerpoint/2010/main" val="783766164"/>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xmlns="" id="{077A68F2-E5CF-EE42-9661-037EEBEEAD8F}"/>
              </a:ext>
            </a:extLst>
          </p:cNvPr>
          <p:cNvSpPr>
            <a:spLocks noGrp="1"/>
          </p:cNvSpPr>
          <p:nvPr>
            <p:ph type="dt" sz="half" idx="10"/>
          </p:nvPr>
        </p:nvSpPr>
        <p:spPr>
          <a:xfrm>
            <a:off x="6400800" y="6356350"/>
            <a:ext cx="2289048" cy="365760"/>
          </a:xfrm>
          <a:prstGeom prst="rect">
            <a:avLst/>
          </a:prstGeom>
        </p:spPr>
        <p:txBody>
          <a:bodyPr/>
          <a:lstStyle/>
          <a:p>
            <a:fld id="{DD29D9C2-AE5B-6E48-AE1A-C265F987B51E}" type="datetimeFigureOut">
              <a:rPr lang="es-MX" smtClean="0">
                <a:solidFill>
                  <a:prstClr val="black">
                    <a:tint val="75000"/>
                  </a:prstClr>
                </a:solidFill>
              </a:rPr>
              <a:pPr/>
              <a:t>31/12/2022</a:t>
            </a:fld>
            <a:endParaRPr lang="es-MX">
              <a:solidFill>
                <a:prstClr val="black">
                  <a:tint val="75000"/>
                </a:prstClr>
              </a:solidFill>
            </a:endParaRPr>
          </a:p>
        </p:txBody>
      </p:sp>
      <p:sp>
        <p:nvSpPr>
          <p:cNvPr id="5" name="Marcador de pie de página 4">
            <a:extLst>
              <a:ext uri="{FF2B5EF4-FFF2-40B4-BE49-F238E27FC236}">
                <a16:creationId xmlns:a16="http://schemas.microsoft.com/office/drawing/2014/main" xmlns="" id="{3739F191-023B-1C41-A1F7-E76B1F97C20A}"/>
              </a:ext>
            </a:extLst>
          </p:cNvPr>
          <p:cNvSpPr>
            <a:spLocks noGrp="1"/>
          </p:cNvSpPr>
          <p:nvPr>
            <p:ph type="ftr" sz="quarter" idx="11"/>
          </p:nvPr>
        </p:nvSpPr>
        <p:spPr>
          <a:xfrm>
            <a:off x="2898648" y="6356350"/>
            <a:ext cx="3505200" cy="365760"/>
          </a:xfrm>
          <a:prstGeom prst="rect">
            <a:avLst/>
          </a:prstGeom>
        </p:spPr>
        <p:txBody>
          <a:bodyPr/>
          <a:lstStyle/>
          <a:p>
            <a:endParaRPr lang="es-MX">
              <a:solidFill>
                <a:prstClr val="black">
                  <a:tint val="75000"/>
                </a:prstClr>
              </a:solidFill>
            </a:endParaRPr>
          </a:p>
        </p:txBody>
      </p:sp>
      <p:sp>
        <p:nvSpPr>
          <p:cNvPr id="6" name="Marcador de número de diapositiva 5">
            <a:extLst>
              <a:ext uri="{FF2B5EF4-FFF2-40B4-BE49-F238E27FC236}">
                <a16:creationId xmlns:a16="http://schemas.microsoft.com/office/drawing/2014/main" xmlns="" id="{3E29C310-ED23-8545-92B7-166A23B02A4A}"/>
              </a:ext>
            </a:extLst>
          </p:cNvPr>
          <p:cNvSpPr>
            <a:spLocks noGrp="1"/>
          </p:cNvSpPr>
          <p:nvPr>
            <p:ph type="sldNum" sz="quarter" idx="12"/>
          </p:nvPr>
        </p:nvSpPr>
        <p:spPr>
          <a:xfrm>
            <a:off x="612648" y="6356350"/>
            <a:ext cx="1981200" cy="365760"/>
          </a:xfrm>
          <a:prstGeom prst="rect">
            <a:avLst/>
          </a:prstGeom>
        </p:spPr>
        <p:txBody>
          <a:bodyPr/>
          <a:lstStyle/>
          <a:p>
            <a:fld id="{56F74159-EFB8-E74B-B800-20D0EC73DBCD}" type="slidenum">
              <a:rPr lang="es-MX" smtClean="0">
                <a:solidFill>
                  <a:prstClr val="black">
                    <a:tint val="75000"/>
                  </a:prstClr>
                </a:solidFill>
              </a:rPr>
              <a:pPr/>
              <a:t>‹Nº›</a:t>
            </a:fld>
            <a:endParaRPr lang="es-MX">
              <a:solidFill>
                <a:prstClr val="black">
                  <a:tint val="75000"/>
                </a:prstClr>
              </a:solidFill>
            </a:endParaRPr>
          </a:p>
        </p:txBody>
      </p:sp>
      <p:pic>
        <p:nvPicPr>
          <p:cNvPr id="10" name="Imagen 9">
            <a:extLst>
              <a:ext uri="{FF2B5EF4-FFF2-40B4-BE49-F238E27FC236}">
                <a16:creationId xmlns:a16="http://schemas.microsoft.com/office/drawing/2014/main" xmlns="" id="{BF8D232E-95D1-F344-A4D3-02E3C39895BC}"/>
              </a:ext>
            </a:extLst>
          </p:cNvPr>
          <p:cNvPicPr>
            <a:picLocks noChangeAspect="1"/>
          </p:cNvPicPr>
          <p:nvPr userDrawn="1"/>
        </p:nvPicPr>
        <p:blipFill>
          <a:blip r:embed="rId2"/>
          <a:srcRect/>
          <a:stretch/>
        </p:blipFill>
        <p:spPr>
          <a:xfrm>
            <a:off x="1989433" y="-8620"/>
            <a:ext cx="7180568" cy="6884549"/>
          </a:xfrm>
          <a:prstGeom prst="rect">
            <a:avLst/>
          </a:prstGeom>
        </p:spPr>
      </p:pic>
      <p:pic>
        <p:nvPicPr>
          <p:cNvPr id="8" name="Imagen 7">
            <a:extLst>
              <a:ext uri="{FF2B5EF4-FFF2-40B4-BE49-F238E27FC236}">
                <a16:creationId xmlns:a16="http://schemas.microsoft.com/office/drawing/2014/main" xmlns="" id="{73AA6E50-E398-DC49-AD4D-2CDC6F533CDB}"/>
              </a:ext>
            </a:extLst>
          </p:cNvPr>
          <p:cNvPicPr>
            <a:picLocks noChangeAspect="1"/>
          </p:cNvPicPr>
          <p:nvPr userDrawn="1"/>
        </p:nvPicPr>
        <p:blipFill>
          <a:blip r:embed="rId3"/>
          <a:srcRect/>
          <a:stretch/>
        </p:blipFill>
        <p:spPr>
          <a:xfrm>
            <a:off x="-482548" y="-26549"/>
            <a:ext cx="3024570" cy="7431395"/>
          </a:xfrm>
          <a:prstGeom prst="rect">
            <a:avLst/>
          </a:prstGeom>
        </p:spPr>
      </p:pic>
    </p:spTree>
    <p:extLst>
      <p:ext uri="{BB962C8B-B14F-4D97-AF65-F5344CB8AC3E}">
        <p14:creationId xmlns:p14="http://schemas.microsoft.com/office/powerpoint/2010/main" val="385318249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F8857C5A-D3DE-4D2E-B5D3-12BC52FC3CFE}"/>
              </a:ext>
            </a:extLst>
          </p:cNvPr>
          <p:cNvPicPr>
            <a:picLocks noChangeAspect="1"/>
          </p:cNvPicPr>
          <p:nvPr userDrawn="1"/>
        </p:nvPicPr>
        <p:blipFill>
          <a:blip r:embed="rId2"/>
          <a:stretch>
            <a:fillRect/>
          </a:stretch>
        </p:blipFill>
        <p:spPr>
          <a:xfrm>
            <a:off x="0" y="6350"/>
            <a:ext cx="5438775" cy="6845300"/>
          </a:xfrm>
          <a:prstGeom prst="rect">
            <a:avLst/>
          </a:prstGeom>
        </p:spPr>
      </p:pic>
      <p:pic>
        <p:nvPicPr>
          <p:cNvPr id="8" name="Imagen 7">
            <a:extLst>
              <a:ext uri="{FF2B5EF4-FFF2-40B4-BE49-F238E27FC236}">
                <a16:creationId xmlns:a16="http://schemas.microsoft.com/office/drawing/2014/main" xmlns="" id="{CEC91664-487C-42E2-9E99-0FC014C9B1C3}"/>
              </a:ext>
            </a:extLst>
          </p:cNvPr>
          <p:cNvPicPr>
            <a:picLocks noChangeAspect="1"/>
          </p:cNvPicPr>
          <p:nvPr userDrawn="1"/>
        </p:nvPicPr>
        <p:blipFill>
          <a:blip r:embed="rId3"/>
          <a:stretch>
            <a:fillRect/>
          </a:stretch>
        </p:blipFill>
        <p:spPr>
          <a:xfrm>
            <a:off x="7856290" y="6207223"/>
            <a:ext cx="1114290" cy="341314"/>
          </a:xfrm>
          <a:prstGeom prst="rect">
            <a:avLst/>
          </a:prstGeom>
        </p:spPr>
      </p:pic>
      <p:sp>
        <p:nvSpPr>
          <p:cNvPr id="10" name="Título 9">
            <a:extLst>
              <a:ext uri="{FF2B5EF4-FFF2-40B4-BE49-F238E27FC236}">
                <a16:creationId xmlns:a16="http://schemas.microsoft.com/office/drawing/2014/main" xmlns="" id="{E2A69D4B-978D-4924-A9FF-21EA43B932C1}"/>
              </a:ext>
            </a:extLst>
          </p:cNvPr>
          <p:cNvSpPr>
            <a:spLocks noGrp="1"/>
          </p:cNvSpPr>
          <p:nvPr>
            <p:ph type="title" hasCustomPrompt="1"/>
          </p:nvPr>
        </p:nvSpPr>
        <p:spPr>
          <a:xfrm>
            <a:off x="582043" y="2766219"/>
            <a:ext cx="3339668" cy="1325563"/>
          </a:xfrm>
          <a:prstGeom prst="rect">
            <a:avLst/>
          </a:prstGeo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2485069781"/>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ítulo y objetos">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xmlns="" id="{1537D904-19F6-F246-A6AB-8F6611D5A228}"/>
              </a:ext>
            </a:extLst>
          </p:cNvPr>
          <p:cNvSpPr>
            <a:spLocks noGrp="1"/>
          </p:cNvSpPr>
          <p:nvPr>
            <p:ph type="dt" sz="half" idx="10"/>
          </p:nvPr>
        </p:nvSpPr>
        <p:spPr>
          <a:xfrm>
            <a:off x="6400800" y="6356350"/>
            <a:ext cx="2289048" cy="365760"/>
          </a:xfrm>
          <a:prstGeom prst="rect">
            <a:avLst/>
          </a:prstGeom>
        </p:spPr>
        <p:txBody>
          <a:bodyPr/>
          <a:lstStyle/>
          <a:p>
            <a:fld id="{DD29D9C2-AE5B-6E48-AE1A-C265F987B51E}" type="datetimeFigureOut">
              <a:rPr lang="es-MX" smtClean="0">
                <a:solidFill>
                  <a:prstClr val="black">
                    <a:tint val="75000"/>
                  </a:prstClr>
                </a:solidFill>
              </a:rPr>
              <a:pPr/>
              <a:t>31/12/2022</a:t>
            </a:fld>
            <a:endParaRPr lang="es-MX">
              <a:solidFill>
                <a:prstClr val="black">
                  <a:tint val="75000"/>
                </a:prstClr>
              </a:solidFill>
            </a:endParaRPr>
          </a:p>
        </p:txBody>
      </p:sp>
      <p:sp>
        <p:nvSpPr>
          <p:cNvPr id="5" name="Marcador de pie de página 4">
            <a:extLst>
              <a:ext uri="{FF2B5EF4-FFF2-40B4-BE49-F238E27FC236}">
                <a16:creationId xmlns:a16="http://schemas.microsoft.com/office/drawing/2014/main" xmlns="" id="{42C8BEB9-F15B-584F-8A69-7915DCFEA08D}"/>
              </a:ext>
            </a:extLst>
          </p:cNvPr>
          <p:cNvSpPr>
            <a:spLocks noGrp="1"/>
          </p:cNvSpPr>
          <p:nvPr>
            <p:ph type="ftr" sz="quarter" idx="11"/>
          </p:nvPr>
        </p:nvSpPr>
        <p:spPr>
          <a:xfrm>
            <a:off x="2898648" y="6356350"/>
            <a:ext cx="3505200" cy="365760"/>
          </a:xfrm>
          <a:prstGeom prst="rect">
            <a:avLst/>
          </a:prstGeom>
        </p:spPr>
        <p:txBody>
          <a:bodyPr/>
          <a:lstStyle/>
          <a:p>
            <a:endParaRPr lang="es-MX">
              <a:solidFill>
                <a:prstClr val="black">
                  <a:tint val="75000"/>
                </a:prstClr>
              </a:solidFill>
            </a:endParaRPr>
          </a:p>
        </p:txBody>
      </p:sp>
      <p:sp>
        <p:nvSpPr>
          <p:cNvPr id="6" name="Marcador de número de diapositiva 5">
            <a:extLst>
              <a:ext uri="{FF2B5EF4-FFF2-40B4-BE49-F238E27FC236}">
                <a16:creationId xmlns:a16="http://schemas.microsoft.com/office/drawing/2014/main" xmlns="" id="{2D9F3507-62FE-8E46-AD72-F8251BE14385}"/>
              </a:ext>
            </a:extLst>
          </p:cNvPr>
          <p:cNvSpPr>
            <a:spLocks noGrp="1"/>
          </p:cNvSpPr>
          <p:nvPr>
            <p:ph type="sldNum" sz="quarter" idx="12"/>
          </p:nvPr>
        </p:nvSpPr>
        <p:spPr>
          <a:xfrm>
            <a:off x="612648" y="6356350"/>
            <a:ext cx="1981200" cy="365760"/>
          </a:xfrm>
          <a:prstGeom prst="rect">
            <a:avLst/>
          </a:prstGeom>
        </p:spPr>
        <p:txBody>
          <a:bodyPr/>
          <a:lstStyle/>
          <a:p>
            <a:fld id="{56F74159-EFB8-E74B-B800-20D0EC73DBCD}" type="slidenum">
              <a:rPr lang="es-MX" smtClean="0">
                <a:solidFill>
                  <a:prstClr val="black">
                    <a:tint val="75000"/>
                  </a:prstClr>
                </a:solidFill>
              </a:rPr>
              <a:pPr/>
              <a:t>‹Nº›</a:t>
            </a:fld>
            <a:endParaRPr lang="es-MX">
              <a:solidFill>
                <a:prstClr val="black">
                  <a:tint val="75000"/>
                </a:prstClr>
              </a:solidFill>
            </a:endParaRPr>
          </a:p>
        </p:txBody>
      </p:sp>
      <p:pic>
        <p:nvPicPr>
          <p:cNvPr id="10" name="Imagen 9">
            <a:extLst>
              <a:ext uri="{FF2B5EF4-FFF2-40B4-BE49-F238E27FC236}">
                <a16:creationId xmlns:a16="http://schemas.microsoft.com/office/drawing/2014/main" xmlns="" id="{70939920-77AA-F841-93E5-33B386C91E49}"/>
              </a:ext>
            </a:extLst>
          </p:cNvPr>
          <p:cNvPicPr>
            <a:picLocks noChangeAspect="1"/>
          </p:cNvPicPr>
          <p:nvPr userDrawn="1"/>
        </p:nvPicPr>
        <p:blipFill>
          <a:blip r:embed="rId2"/>
          <a:srcRect/>
          <a:stretch/>
        </p:blipFill>
        <p:spPr>
          <a:xfrm>
            <a:off x="6858" y="0"/>
            <a:ext cx="900684" cy="6858000"/>
          </a:xfrm>
          <a:prstGeom prst="rect">
            <a:avLst/>
          </a:prstGeom>
        </p:spPr>
      </p:pic>
      <p:pic>
        <p:nvPicPr>
          <p:cNvPr id="12" name="Imagen 11">
            <a:extLst>
              <a:ext uri="{FF2B5EF4-FFF2-40B4-BE49-F238E27FC236}">
                <a16:creationId xmlns:a16="http://schemas.microsoft.com/office/drawing/2014/main" xmlns="" id="{E1E1EEE2-8B03-A740-B407-560C51EA2A13}"/>
              </a:ext>
            </a:extLst>
          </p:cNvPr>
          <p:cNvPicPr>
            <a:picLocks noChangeAspect="1"/>
          </p:cNvPicPr>
          <p:nvPr userDrawn="1"/>
        </p:nvPicPr>
        <p:blipFill>
          <a:blip r:embed="rId3"/>
          <a:srcRect/>
          <a:stretch/>
        </p:blipFill>
        <p:spPr>
          <a:xfrm>
            <a:off x="7950848" y="1714500"/>
            <a:ext cx="1193152" cy="3429000"/>
          </a:xfrm>
          <a:prstGeom prst="rect">
            <a:avLst/>
          </a:prstGeom>
        </p:spPr>
      </p:pic>
      <p:pic>
        <p:nvPicPr>
          <p:cNvPr id="15" name="Imagen 14">
            <a:extLst>
              <a:ext uri="{FF2B5EF4-FFF2-40B4-BE49-F238E27FC236}">
                <a16:creationId xmlns:a16="http://schemas.microsoft.com/office/drawing/2014/main" xmlns="" id="{5D1FF508-BA06-704E-A406-5876C3CE7B3E}"/>
              </a:ext>
            </a:extLst>
          </p:cNvPr>
          <p:cNvPicPr>
            <a:picLocks noChangeAspect="1"/>
          </p:cNvPicPr>
          <p:nvPr userDrawn="1"/>
        </p:nvPicPr>
        <p:blipFill>
          <a:blip r:embed="rId4"/>
          <a:srcRect/>
          <a:stretch/>
        </p:blipFill>
        <p:spPr>
          <a:xfrm>
            <a:off x="7379076" y="6287179"/>
            <a:ext cx="1506071" cy="452224"/>
          </a:xfrm>
          <a:prstGeom prst="rect">
            <a:avLst/>
          </a:prstGeom>
        </p:spPr>
      </p:pic>
    </p:spTree>
    <p:extLst>
      <p:ext uri="{BB962C8B-B14F-4D97-AF65-F5344CB8AC3E}">
        <p14:creationId xmlns:p14="http://schemas.microsoft.com/office/powerpoint/2010/main" val="3153977173"/>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xmlns="" id="{4AC527C5-8EE5-024B-8FB1-2DBF3744D05A}"/>
              </a:ext>
            </a:extLst>
          </p:cNvPr>
          <p:cNvSpPr>
            <a:spLocks noGrp="1"/>
          </p:cNvSpPr>
          <p:nvPr>
            <p:ph type="dt" sz="half" idx="10"/>
          </p:nvPr>
        </p:nvSpPr>
        <p:spPr>
          <a:xfrm>
            <a:off x="6400800" y="6356350"/>
            <a:ext cx="2289048" cy="365760"/>
          </a:xfrm>
          <a:prstGeom prst="rect">
            <a:avLst/>
          </a:prstGeom>
        </p:spPr>
        <p:txBody>
          <a:bodyPr/>
          <a:lstStyle/>
          <a:p>
            <a:fld id="{DD29D9C2-AE5B-6E48-AE1A-C265F987B51E}" type="datetimeFigureOut">
              <a:rPr lang="es-MX" smtClean="0">
                <a:solidFill>
                  <a:prstClr val="black">
                    <a:tint val="75000"/>
                  </a:prstClr>
                </a:solidFill>
              </a:rPr>
              <a:pPr/>
              <a:t>31/12/2022</a:t>
            </a:fld>
            <a:endParaRPr lang="es-MX">
              <a:solidFill>
                <a:prstClr val="black">
                  <a:tint val="75000"/>
                </a:prstClr>
              </a:solidFill>
            </a:endParaRPr>
          </a:p>
        </p:txBody>
      </p:sp>
      <p:sp>
        <p:nvSpPr>
          <p:cNvPr id="4" name="Marcador de pie de página 3">
            <a:extLst>
              <a:ext uri="{FF2B5EF4-FFF2-40B4-BE49-F238E27FC236}">
                <a16:creationId xmlns:a16="http://schemas.microsoft.com/office/drawing/2014/main" xmlns="" id="{20A3D900-7C1B-0B49-A713-938AEC97ACF4}"/>
              </a:ext>
            </a:extLst>
          </p:cNvPr>
          <p:cNvSpPr>
            <a:spLocks noGrp="1"/>
          </p:cNvSpPr>
          <p:nvPr>
            <p:ph type="ftr" sz="quarter" idx="11"/>
          </p:nvPr>
        </p:nvSpPr>
        <p:spPr>
          <a:xfrm>
            <a:off x="2898648" y="6356350"/>
            <a:ext cx="3505200" cy="365760"/>
          </a:xfrm>
          <a:prstGeom prst="rect">
            <a:avLst/>
          </a:prstGeom>
        </p:spPr>
        <p:txBody>
          <a:bodyPr/>
          <a:lstStyle/>
          <a:p>
            <a:endParaRPr lang="es-MX">
              <a:solidFill>
                <a:prstClr val="black">
                  <a:tint val="75000"/>
                </a:prstClr>
              </a:solidFill>
            </a:endParaRPr>
          </a:p>
        </p:txBody>
      </p:sp>
      <p:sp>
        <p:nvSpPr>
          <p:cNvPr id="5" name="Marcador de número de diapositiva 4">
            <a:extLst>
              <a:ext uri="{FF2B5EF4-FFF2-40B4-BE49-F238E27FC236}">
                <a16:creationId xmlns:a16="http://schemas.microsoft.com/office/drawing/2014/main" xmlns="" id="{5E7D1BD3-E6BE-414C-8BAA-3C7FAA80C76C}"/>
              </a:ext>
            </a:extLst>
          </p:cNvPr>
          <p:cNvSpPr>
            <a:spLocks noGrp="1"/>
          </p:cNvSpPr>
          <p:nvPr>
            <p:ph type="sldNum" sz="quarter" idx="12"/>
          </p:nvPr>
        </p:nvSpPr>
        <p:spPr>
          <a:xfrm>
            <a:off x="612648" y="6356350"/>
            <a:ext cx="1981200" cy="365760"/>
          </a:xfrm>
          <a:prstGeom prst="rect">
            <a:avLst/>
          </a:prstGeom>
        </p:spPr>
        <p:txBody>
          <a:bodyPr/>
          <a:lstStyle/>
          <a:p>
            <a:fld id="{56F74159-EFB8-E74B-B800-20D0EC73DBCD}" type="slidenum">
              <a:rPr lang="es-MX" smtClean="0">
                <a:solidFill>
                  <a:prstClr val="black">
                    <a:tint val="75000"/>
                  </a:prstClr>
                </a:solidFill>
              </a:rPr>
              <a:pPr/>
              <a:t>‹Nº›</a:t>
            </a:fld>
            <a:endParaRPr lang="es-MX">
              <a:solidFill>
                <a:prstClr val="black">
                  <a:tint val="75000"/>
                </a:prstClr>
              </a:solidFill>
            </a:endParaRPr>
          </a:p>
        </p:txBody>
      </p:sp>
      <p:pic>
        <p:nvPicPr>
          <p:cNvPr id="12" name="Imagen 11">
            <a:extLst>
              <a:ext uri="{FF2B5EF4-FFF2-40B4-BE49-F238E27FC236}">
                <a16:creationId xmlns:a16="http://schemas.microsoft.com/office/drawing/2014/main" xmlns="" id="{2C339EBB-F290-DB4F-B6DD-EE632D164BE6}"/>
              </a:ext>
            </a:extLst>
          </p:cNvPr>
          <p:cNvPicPr>
            <a:picLocks noChangeAspect="1"/>
          </p:cNvPicPr>
          <p:nvPr userDrawn="1"/>
        </p:nvPicPr>
        <p:blipFill>
          <a:blip r:embed="rId2"/>
          <a:srcRect/>
          <a:stretch/>
        </p:blipFill>
        <p:spPr>
          <a:xfrm>
            <a:off x="258856" y="6312800"/>
            <a:ext cx="1506071" cy="452224"/>
          </a:xfrm>
          <a:prstGeom prst="rect">
            <a:avLst/>
          </a:prstGeom>
        </p:spPr>
      </p:pic>
      <p:pic>
        <p:nvPicPr>
          <p:cNvPr id="13" name="Imagen 12">
            <a:extLst>
              <a:ext uri="{FF2B5EF4-FFF2-40B4-BE49-F238E27FC236}">
                <a16:creationId xmlns:a16="http://schemas.microsoft.com/office/drawing/2014/main" xmlns="" id="{5A6698B2-0098-8240-B8E7-57A94829BDA5}"/>
              </a:ext>
            </a:extLst>
          </p:cNvPr>
          <p:cNvPicPr>
            <a:picLocks noChangeAspect="1"/>
          </p:cNvPicPr>
          <p:nvPr userDrawn="1"/>
        </p:nvPicPr>
        <p:blipFill>
          <a:blip r:embed="rId3"/>
          <a:srcRect/>
          <a:stretch/>
        </p:blipFill>
        <p:spPr>
          <a:xfrm rot="10800000">
            <a:off x="8243316" y="0"/>
            <a:ext cx="900684" cy="6858000"/>
          </a:xfrm>
          <a:prstGeom prst="rect">
            <a:avLst/>
          </a:prstGeom>
        </p:spPr>
      </p:pic>
      <p:pic>
        <p:nvPicPr>
          <p:cNvPr id="14" name="Imagen 13">
            <a:extLst>
              <a:ext uri="{FF2B5EF4-FFF2-40B4-BE49-F238E27FC236}">
                <a16:creationId xmlns:a16="http://schemas.microsoft.com/office/drawing/2014/main" xmlns="" id="{64418ACE-354A-0645-A83D-DE8DA47F5648}"/>
              </a:ext>
            </a:extLst>
          </p:cNvPr>
          <p:cNvPicPr>
            <a:picLocks noChangeAspect="1"/>
          </p:cNvPicPr>
          <p:nvPr userDrawn="1"/>
        </p:nvPicPr>
        <p:blipFill>
          <a:blip r:embed="rId4"/>
          <a:srcRect/>
          <a:stretch/>
        </p:blipFill>
        <p:spPr>
          <a:xfrm rot="10800000">
            <a:off x="0" y="1714499"/>
            <a:ext cx="1193152" cy="3429000"/>
          </a:xfrm>
          <a:prstGeom prst="rect">
            <a:avLst/>
          </a:prstGeom>
        </p:spPr>
      </p:pic>
    </p:spTree>
    <p:extLst>
      <p:ext uri="{BB962C8B-B14F-4D97-AF65-F5344CB8AC3E}">
        <p14:creationId xmlns:p14="http://schemas.microsoft.com/office/powerpoint/2010/main" val="623734444"/>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19" name="18 Marcador de pie de página"/>
          <p:cNvSpPr>
            <a:spLocks noGrp="1"/>
          </p:cNvSpPr>
          <p:nvPr>
            <p:ph type="ftr" sz="quarter" idx="11"/>
          </p:nvPr>
        </p:nvSpPr>
        <p:spPr>
          <a:xfrm>
            <a:off x="3581400" y="76200"/>
            <a:ext cx="2895600" cy="288925"/>
          </a:xfrm>
        </p:spPr>
        <p:txBody>
          <a:bodyPr/>
          <a:lstStyle/>
          <a:p>
            <a:endParaRPr lang="es-MX"/>
          </a:p>
        </p:txBody>
      </p:sp>
      <p:sp>
        <p:nvSpPr>
          <p:cNvPr id="16" name="15 Marcador de número de diapositiva"/>
          <p:cNvSpPr>
            <a:spLocks noGrp="1"/>
          </p:cNvSpPr>
          <p:nvPr>
            <p:ph type="sldNum" sz="quarter" idx="12"/>
          </p:nvPr>
        </p:nvSpPr>
        <p:spPr>
          <a:xfrm>
            <a:off x="8229600" y="6473952"/>
            <a:ext cx="758952" cy="246888"/>
          </a:xfrm>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9" name="18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11" name="10 Marcador de pie de página"/>
          <p:cNvSpPr>
            <a:spLocks noGrp="1"/>
          </p:cNvSpPr>
          <p:nvPr>
            <p:ph type="ftr" sz="quarter" idx="11"/>
          </p:nvPr>
        </p:nvSpPr>
        <p:spPr/>
        <p:txBody>
          <a:bodyPr/>
          <a:lstStyle/>
          <a:p>
            <a:endParaRPr lang="es-MX"/>
          </a:p>
        </p:txBody>
      </p:sp>
      <p:sp>
        <p:nvSpPr>
          <p:cNvPr id="16" name="15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10" name="9 Marcador de pie de página"/>
          <p:cNvSpPr>
            <a:spLocks noGrp="1"/>
          </p:cNvSpPr>
          <p:nvPr>
            <p:ph type="ftr" sz="quarter" idx="11"/>
          </p:nvPr>
        </p:nvSpPr>
        <p:spPr/>
        <p:txBody>
          <a:bodyPr/>
          <a:lstStyle/>
          <a:p>
            <a:endParaRPr lang="es-MX"/>
          </a:p>
        </p:txBody>
      </p:sp>
      <p:sp>
        <p:nvSpPr>
          <p:cNvPr id="31" name="30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a:xfrm>
            <a:off x="8229600" y="6477000"/>
            <a:ext cx="762000" cy="246888"/>
          </a:xfrm>
        </p:spPr>
        <p:txBody>
          <a:bodyPr/>
          <a:lstStyle/>
          <a:p>
            <a:fld id="{07779A6C-ACCD-428B-8038-A4AB60745DA2}" type="slidenum">
              <a:rPr lang="es-MX" smtClean="0"/>
              <a:t>‹Nº›</a:t>
            </a:fld>
            <a:endParaRPr lang="es-MX"/>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21" name="20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24" name="23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29" name="28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smtClean="0"/>
              <a:t>Haga clic en el icono para agregar una imagen</a:t>
            </a:r>
            <a:endParaRPr kumimoji="0" lang="en-US" dirty="0"/>
          </a:p>
        </p:txBody>
      </p:sp>
      <p:sp>
        <p:nvSpPr>
          <p:cNvPr id="7" name="6 Marcador de fecha"/>
          <p:cNvSpPr>
            <a:spLocks noGrp="1"/>
          </p:cNvSpPr>
          <p:nvPr>
            <p:ph type="dt" sz="half" idx="10"/>
          </p:nvPr>
        </p:nvSpPr>
        <p:spPr/>
        <p:txBody>
          <a:bodyPr/>
          <a:lstStyle/>
          <a:p>
            <a:fld id="{DF895B1C-D153-41F8-85AC-B45492430747}" type="datetimeFigureOut">
              <a:rPr lang="es-MX" smtClean="0"/>
              <a:t>31/12/2022</a:t>
            </a:fld>
            <a:endParaRPr lang="es-MX"/>
          </a:p>
        </p:txBody>
      </p:sp>
      <p:sp>
        <p:nvSpPr>
          <p:cNvPr id="5" name="4 Marcador de pie de página"/>
          <p:cNvSpPr>
            <a:spLocks noGrp="1"/>
          </p:cNvSpPr>
          <p:nvPr>
            <p:ph type="ftr" sz="quarter" idx="11"/>
          </p:nvPr>
        </p:nvSpPr>
        <p:spPr/>
        <p:txBody>
          <a:bodyPr/>
          <a:lstStyle/>
          <a:p>
            <a:endParaRPr lang="es-MX"/>
          </a:p>
        </p:txBody>
      </p:sp>
      <p:sp>
        <p:nvSpPr>
          <p:cNvPr id="31" name="30 Marcador de número de diapositiva"/>
          <p:cNvSpPr>
            <a:spLocks noGrp="1"/>
          </p:cNvSpPr>
          <p:nvPr>
            <p:ph type="sldNum" sz="quarter" idx="12"/>
          </p:nvPr>
        </p:nvSpPr>
        <p:spPr/>
        <p:txBody>
          <a:bodyPr/>
          <a:lstStyle/>
          <a:p>
            <a:fld id="{07779A6C-ACCD-428B-8038-A4AB60745DA2}" type="slidenum">
              <a:rPr lang="es-MX" smtClean="0"/>
              <a:t>‹Nº›</a:t>
            </a:fld>
            <a:endParaRPr lang="es-MX"/>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80CB818-7379-467D-8E76-EF9D9074A26C}" type="datetime2">
              <a:rPr lang="en-US" smtClean="0"/>
              <a:t>Saturday, December 31, 2022</a:t>
            </a:fld>
            <a:endParaRPr lang="en-US" dirty="0"/>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lgn="r"/>
            <a:endParaRPr lang="en-US" dirty="0"/>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CFEC368-1D7A-4F81-ABF6-AE0E36BAF64C}" type="slidenum">
              <a:rPr lang="en-US" smtClean="0"/>
              <a:pPr/>
              <a:t>‹Nº›</a:t>
            </a:fld>
            <a:endParaRPr lang="en-US" dirty="0"/>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673" r:id="rId13"/>
    <p:sldLayoutId id="2147483674" r:id="rId14"/>
    <p:sldLayoutId id="2147483676" r:id="rId15"/>
    <p:sldLayoutId id="2147483677" r:id="rId16"/>
  </p:sldLayoutIdLst>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23.emf"/></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image" Target="../media/image28.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7.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image" Target="../media/image34.png"/><Relationship Id="rId4" Type="http://schemas.openxmlformats.org/officeDocument/2006/relationships/hyperlink" Target="https://www.dof.gob.mx/nota_detalle.php?codigo=5607729&amp;fecha=16/12/2020#gsc.tab=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9.xml"/><Relationship Id="rId5" Type="http://schemas.openxmlformats.org/officeDocument/2006/relationships/image" Target="../media/image35.png"/><Relationship Id="rId4" Type="http://schemas.openxmlformats.org/officeDocument/2006/relationships/hyperlink" Target="https://www.imss.gob.mx/sites/all/statics/pdf/leyes/LSS.pdf"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11.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https://www.dof.gob.mx/nota_detalle.php?codigo=5675889&amp;fecha=27/12/2022#gsc.tab=0"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22.svg"/><Relationship Id="rId5" Type="http://schemas.openxmlformats.org/officeDocument/2006/relationships/image" Target="../media/image40.png"/><Relationship Id="rId4" Type="http://schemas.openxmlformats.org/officeDocument/2006/relationships/image" Target="../media/image20.sv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14.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268760"/>
            <a:ext cx="3741077" cy="4988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1733" y="-99392"/>
            <a:ext cx="9288142" cy="2431435"/>
          </a:xfrm>
          <a:prstGeom prst="rect">
            <a:avLst/>
          </a:prstGeom>
          <a:noFill/>
        </p:spPr>
        <p:txBody>
          <a:bodyPr wrap="square" lIns="91440" tIns="45720" rIns="91440" bIns="45720">
            <a:spAutoFit/>
          </a:bodyPr>
          <a:lstStyle/>
          <a:p>
            <a:pPr algn="ctr"/>
            <a:r>
              <a:rPr lang="es-ES" sz="3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sábados de capacitación  </a:t>
            </a:r>
          </a:p>
          <a:p>
            <a:pPr algn="ctr"/>
            <a:r>
              <a:rPr lang="es-ES" sz="3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Consideraciones para primer nomina 2023</a:t>
            </a:r>
          </a:p>
          <a:p>
            <a:pPr algn="ctr"/>
            <a:r>
              <a:rPr lang="es-ES" sz="3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lgn="ctr"/>
            <a:endParaRPr lang="es-ES" sz="3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830679463"/>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a:extLst>
              <a:ext uri="{FF2B5EF4-FFF2-40B4-BE49-F238E27FC236}">
                <a16:creationId xmlns="" xmlns:a16="http://schemas.microsoft.com/office/drawing/2014/main" id="{C9EDC59B-E2DD-4191-AB37-05AB76167860}"/>
              </a:ext>
            </a:extLst>
          </p:cNvPr>
          <p:cNvSpPr>
            <a:spLocks noChangeAspect="1" noChangeArrowheads="1"/>
          </p:cNvSpPr>
          <p:nvPr/>
        </p:nvSpPr>
        <p:spPr bwMode="auto">
          <a:xfrm>
            <a:off x="4978680" y="3601495"/>
            <a:ext cx="2286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6675" y="2132856"/>
            <a:ext cx="3874915" cy="433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ángulo 7">
            <a:extLst>
              <a:ext uri="{FF2B5EF4-FFF2-40B4-BE49-F238E27FC236}">
                <a16:creationId xmlns="" xmlns:a16="http://schemas.microsoft.com/office/drawing/2014/main" id="{A31D309E-85D7-4CDC-A300-0AD277096372}"/>
              </a:ext>
            </a:extLst>
          </p:cNvPr>
          <p:cNvSpPr/>
          <p:nvPr/>
        </p:nvSpPr>
        <p:spPr>
          <a:xfrm>
            <a:off x="2631986" y="3486823"/>
            <a:ext cx="1533834" cy="2293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7">
            <a:extLst>
              <a:ext uri="{FF2B5EF4-FFF2-40B4-BE49-F238E27FC236}">
                <a16:creationId xmlns="" xmlns:a16="http://schemas.microsoft.com/office/drawing/2014/main" id="{A31D309E-85D7-4CDC-A300-0AD277096372}"/>
              </a:ext>
            </a:extLst>
          </p:cNvPr>
          <p:cNvSpPr/>
          <p:nvPr/>
        </p:nvSpPr>
        <p:spPr>
          <a:xfrm>
            <a:off x="4027216" y="4874664"/>
            <a:ext cx="1533834" cy="2293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4 Rectángulo"/>
          <p:cNvSpPr/>
          <p:nvPr/>
        </p:nvSpPr>
        <p:spPr>
          <a:xfrm>
            <a:off x="161718" y="829749"/>
            <a:ext cx="8802770" cy="1200329"/>
          </a:xfrm>
          <a:prstGeom prst="rect">
            <a:avLst/>
          </a:prstGeom>
        </p:spPr>
        <p:txBody>
          <a:bodyPr wrap="square">
            <a:spAutoFit/>
          </a:bodyPr>
          <a:lstStyle/>
          <a:p>
            <a:r>
              <a:rPr lang="es-MX" b="1" dirty="0" smtClean="0"/>
              <a:t>(</a:t>
            </a:r>
            <a:r>
              <a:rPr lang="es-MX" b="1" dirty="0"/>
              <a:t>UMI)</a:t>
            </a:r>
            <a:r>
              <a:rPr lang="es-MX" dirty="0"/>
              <a:t> es la unidad de medida para los créditos del Infonavit denominados en salarios mínimos. Es decir, es la medida que </a:t>
            </a:r>
            <a:r>
              <a:rPr lang="es-MX" b="1" dirty="0"/>
              <a:t>ajusta el valor de los descuentos</a:t>
            </a:r>
            <a:r>
              <a:rPr lang="es-MX" dirty="0"/>
              <a:t> que el instituto realiza por los </a:t>
            </a:r>
            <a:r>
              <a:rPr lang="es-MX" b="1" dirty="0"/>
              <a:t>créditos de vivienda</a:t>
            </a:r>
            <a:r>
              <a:rPr lang="es-MX" dirty="0"/>
              <a:t> a los trabajadores</a:t>
            </a:r>
            <a:r>
              <a:rPr lang="es-MX" dirty="0" smtClean="0"/>
              <a:t>. SE CAMBIA 1 DE ENERO SI APARECE DESPUES IGUAL SE CAMBIA A ESA FECHA  (</a:t>
            </a:r>
            <a:r>
              <a:rPr lang="es-MX" dirty="0" err="1" smtClean="0"/>
              <a:t>FactorDescInfonavit</a:t>
            </a:r>
            <a:r>
              <a:rPr lang="es-MX" dirty="0" smtClean="0"/>
              <a:t>, en tablas de la empresa)</a:t>
            </a:r>
            <a:endParaRPr lang="es-MX" dirty="0"/>
          </a:p>
        </p:txBody>
      </p:sp>
      <p:sp>
        <p:nvSpPr>
          <p:cNvPr id="7" name="6 Rectángulo"/>
          <p:cNvSpPr/>
          <p:nvPr/>
        </p:nvSpPr>
        <p:spPr>
          <a:xfrm>
            <a:off x="873229" y="37069"/>
            <a:ext cx="7875235" cy="769441"/>
          </a:xfrm>
          <a:prstGeom prst="rect">
            <a:avLst/>
          </a:prstGeom>
        </p:spPr>
        <p:txBody>
          <a:bodyPr wrap="square">
            <a:spAutoFit/>
          </a:bodyPr>
          <a:lstStyle/>
          <a:p>
            <a:r>
              <a:rPr lang="es-MX" sz="4400" b="1" dirty="0">
                <a:solidFill>
                  <a:schemeClr val="accent1">
                    <a:lumMod val="75000"/>
                  </a:schemeClr>
                </a:solidFill>
                <a:latin typeface="Titillium Web" pitchFamily="2" charset="77"/>
              </a:rPr>
              <a:t>La Unidad Mixta Infonavit </a:t>
            </a:r>
          </a:p>
        </p:txBody>
      </p:sp>
    </p:spTree>
    <p:custDataLst>
      <p:tags r:id="rId1"/>
    </p:custDataLst>
    <p:extLst>
      <p:ext uri="{BB962C8B-B14F-4D97-AF65-F5344CB8AC3E}">
        <p14:creationId xmlns:p14="http://schemas.microsoft.com/office/powerpoint/2010/main" val="817650050"/>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04800" y="142528"/>
            <a:ext cx="8686800" cy="838200"/>
          </a:xfrm>
        </p:spPr>
        <p:txBody>
          <a:bodyPr>
            <a:normAutofit/>
          </a:bodyPr>
          <a:lstStyle/>
          <a:p>
            <a:pPr algn="l"/>
            <a:r>
              <a:rPr lang="es-MX" b="1" dirty="0">
                <a:solidFill>
                  <a:schemeClr val="accent1">
                    <a:lumMod val="75000"/>
                  </a:schemeClr>
                </a:solidFill>
                <a:latin typeface="Titillium Web" pitchFamily="2" charset="77"/>
                <a:ea typeface="+mn-ea"/>
                <a:cs typeface="+mn-cs"/>
              </a:rPr>
              <a:t>PRIMA DE GRADO DE RIESGO</a:t>
            </a:r>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2502" y="1554163"/>
            <a:ext cx="8651396"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4722801"/>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199" y="-27705"/>
            <a:ext cx="8229600" cy="1143000"/>
          </a:xfrm>
        </p:spPr>
        <p:txBody>
          <a:bodyPr>
            <a:normAutofit/>
          </a:bodyPr>
          <a:lstStyle/>
          <a:p>
            <a:pPr algn="l"/>
            <a:r>
              <a:rPr lang="es-MX" b="1" dirty="0">
                <a:solidFill>
                  <a:schemeClr val="accent1">
                    <a:lumMod val="75000"/>
                  </a:schemeClr>
                </a:solidFill>
                <a:latin typeface="Titillium Web" pitchFamily="2" charset="77"/>
                <a:ea typeface="+mn-ea"/>
                <a:cs typeface="+mn-cs"/>
              </a:rPr>
              <a:t>PRIMA DE GRADO DE RIESGO</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4998" y="2280202"/>
            <a:ext cx="5197078" cy="430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ángulo 7">
            <a:extLst>
              <a:ext uri="{FF2B5EF4-FFF2-40B4-BE49-F238E27FC236}">
                <a16:creationId xmlns="" xmlns:a16="http://schemas.microsoft.com/office/drawing/2014/main" id="{A31D309E-85D7-4CDC-A300-0AD277096372}"/>
              </a:ext>
            </a:extLst>
          </p:cNvPr>
          <p:cNvSpPr/>
          <p:nvPr/>
        </p:nvSpPr>
        <p:spPr>
          <a:xfrm>
            <a:off x="3513516" y="4790661"/>
            <a:ext cx="2000042" cy="71561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7">
            <a:extLst>
              <a:ext uri="{FF2B5EF4-FFF2-40B4-BE49-F238E27FC236}">
                <a16:creationId xmlns="" xmlns:a16="http://schemas.microsoft.com/office/drawing/2014/main" id="{A31D309E-85D7-4CDC-A300-0AD277096372}"/>
              </a:ext>
            </a:extLst>
          </p:cNvPr>
          <p:cNvSpPr/>
          <p:nvPr/>
        </p:nvSpPr>
        <p:spPr>
          <a:xfrm>
            <a:off x="1513474" y="5015407"/>
            <a:ext cx="2000042" cy="35780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3 Rectángulo"/>
          <p:cNvSpPr/>
          <p:nvPr/>
        </p:nvSpPr>
        <p:spPr>
          <a:xfrm>
            <a:off x="457199" y="1124744"/>
            <a:ext cx="8579297" cy="923330"/>
          </a:xfrm>
          <a:prstGeom prst="rect">
            <a:avLst/>
          </a:prstGeom>
        </p:spPr>
        <p:txBody>
          <a:bodyPr wrap="square">
            <a:spAutoFit/>
          </a:bodyPr>
          <a:lstStyle/>
          <a:p>
            <a:r>
              <a:rPr lang="es-MX" dirty="0" smtClean="0"/>
              <a:t>Es </a:t>
            </a:r>
            <a:r>
              <a:rPr lang="es-MX" dirty="0"/>
              <a:t>una obligación que cada año deben de presentar las empresas al Instituto Mexicano del Seguro Social  (IMSS)  como consecuencia de los accidentes o enfermedades ocurridos a sus trabajadores por la actividad que desarrollan</a:t>
            </a:r>
            <a:r>
              <a:rPr lang="es-MX" dirty="0" smtClean="0"/>
              <a:t>.  SE CAMBIA 1 DE MARZO</a:t>
            </a:r>
            <a:endParaRPr lang="es-MX" dirty="0"/>
          </a:p>
        </p:txBody>
      </p:sp>
    </p:spTree>
    <p:extLst>
      <p:ext uri="{BB962C8B-B14F-4D97-AF65-F5344CB8AC3E}">
        <p14:creationId xmlns:p14="http://schemas.microsoft.com/office/powerpoint/2010/main" val="3440962785"/>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25158" y="214536"/>
            <a:ext cx="5943186" cy="838200"/>
          </a:xfrm>
        </p:spPr>
        <p:txBody>
          <a:bodyPr/>
          <a:lstStyle/>
          <a:p>
            <a:r>
              <a:rPr lang="es-MX" b="1" dirty="0" smtClean="0">
                <a:solidFill>
                  <a:schemeClr val="tx2">
                    <a:lumMod val="60000"/>
                    <a:lumOff val="40000"/>
                  </a:schemeClr>
                </a:solidFill>
              </a:rPr>
              <a:t>Cambio de Tablas de Isr</a:t>
            </a:r>
            <a:endParaRPr lang="es-MX" b="1" dirty="0">
              <a:solidFill>
                <a:schemeClr val="tx2">
                  <a:lumMod val="60000"/>
                  <a:lumOff val="40000"/>
                </a:schemeClr>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772816"/>
            <a:ext cx="6782429"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2682085"/>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72" y="2597708"/>
            <a:ext cx="4686737" cy="3567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3212976"/>
            <a:ext cx="4571999" cy="3497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72" y="1263154"/>
            <a:ext cx="6359128" cy="130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1 Título"/>
          <p:cNvSpPr>
            <a:spLocks noGrp="1"/>
          </p:cNvSpPr>
          <p:nvPr>
            <p:ph type="title"/>
          </p:nvPr>
        </p:nvSpPr>
        <p:spPr>
          <a:xfrm>
            <a:off x="1907704" y="260648"/>
            <a:ext cx="6039507" cy="863024"/>
          </a:xfrm>
        </p:spPr>
        <p:txBody>
          <a:bodyPr/>
          <a:lstStyle/>
          <a:p>
            <a:r>
              <a:rPr lang="es-MX" b="1" dirty="0" smtClean="0">
                <a:solidFill>
                  <a:schemeClr val="tx2">
                    <a:lumMod val="60000"/>
                    <a:lumOff val="40000"/>
                  </a:schemeClr>
                </a:solidFill>
              </a:rPr>
              <a:t>Menú principal , tablas.</a:t>
            </a:r>
            <a:endParaRPr lang="es-MX" b="1" dirty="0">
              <a:solidFill>
                <a:schemeClr val="tx2">
                  <a:lumMod val="60000"/>
                  <a:lumOff val="40000"/>
                </a:schemeClr>
              </a:solidFill>
            </a:endParaRPr>
          </a:p>
        </p:txBody>
      </p:sp>
      <p:sp>
        <p:nvSpPr>
          <p:cNvPr id="6" name="5 Marco"/>
          <p:cNvSpPr/>
          <p:nvPr/>
        </p:nvSpPr>
        <p:spPr>
          <a:xfrm>
            <a:off x="1610139" y="2492896"/>
            <a:ext cx="1192696" cy="425450"/>
          </a:xfrm>
          <a:prstGeom prst="fram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512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3075" y="3068960"/>
            <a:ext cx="1212056"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0980" y="1824264"/>
            <a:ext cx="1500292" cy="59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2816223"/>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6320990D-FE3C-C646-9E67-62ECDA385178}"/>
              </a:ext>
            </a:extLst>
          </p:cNvPr>
          <p:cNvSpPr txBox="1"/>
          <p:nvPr/>
        </p:nvSpPr>
        <p:spPr>
          <a:xfrm>
            <a:off x="1171666" y="4008530"/>
            <a:ext cx="6800667" cy="1446550"/>
          </a:xfrm>
          <a:prstGeom prst="rect">
            <a:avLst/>
          </a:prstGeom>
          <a:noFill/>
        </p:spPr>
        <p:txBody>
          <a:bodyPr wrap="square" rtlCol="0">
            <a:spAutoFit/>
          </a:bodyPr>
          <a:lstStyle/>
          <a:p>
            <a:pPr algn="ctr"/>
            <a:r>
              <a:rPr lang="es-ES" sz="4400" b="1" dirty="0">
                <a:latin typeface="Titillium Web" pitchFamily="2" charset="77"/>
              </a:rPr>
              <a:t>IMSS (Cuota patronal)</a:t>
            </a:r>
          </a:p>
          <a:p>
            <a:pPr algn="ctr"/>
            <a:endParaRPr lang="es-MX" sz="4400" b="1" dirty="0">
              <a:latin typeface="Titillium Web" pitchFamily="2" charset="77"/>
            </a:endParaRPr>
          </a:p>
        </p:txBody>
      </p:sp>
      <p:sp>
        <p:nvSpPr>
          <p:cNvPr id="4" name="AutoShape 4">
            <a:extLst>
              <a:ext uri="{FF2B5EF4-FFF2-40B4-BE49-F238E27FC236}">
                <a16:creationId xmlns:a16="http://schemas.microsoft.com/office/drawing/2014/main" xmlns="" id="{C9EDC59B-E2DD-4191-AB37-05AB76167860}"/>
              </a:ext>
            </a:extLst>
          </p:cNvPr>
          <p:cNvSpPr>
            <a:spLocks noChangeAspect="1" noChangeArrowheads="1"/>
          </p:cNvSpPr>
          <p:nvPr/>
        </p:nvSpPr>
        <p:spPr bwMode="auto">
          <a:xfrm>
            <a:off x="4457700" y="3276600"/>
            <a:ext cx="2286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026" name="Picture 2" descr="EDC IDSE | Carvajal TyS">
            <a:extLst>
              <a:ext uri="{FF2B5EF4-FFF2-40B4-BE49-F238E27FC236}">
                <a16:creationId xmlns:a16="http://schemas.microsoft.com/office/drawing/2014/main" xmlns="" id="{CDE1891F-BCE9-4526-3D32-0B1CA179A3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3926" y="744977"/>
            <a:ext cx="2416147" cy="322152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39376799"/>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1C7B0D6F-4E7C-9248-8706-E980FE593683}"/>
              </a:ext>
            </a:extLst>
          </p:cNvPr>
          <p:cNvSpPr/>
          <p:nvPr/>
        </p:nvSpPr>
        <p:spPr>
          <a:xfrm>
            <a:off x="3722265" y="443173"/>
            <a:ext cx="1975221" cy="646331"/>
          </a:xfrm>
          <a:prstGeom prst="rect">
            <a:avLst/>
          </a:prstGeom>
        </p:spPr>
        <p:txBody>
          <a:bodyPr wrap="none">
            <a:spAutoFit/>
          </a:bodyPr>
          <a:lstStyle/>
          <a:p>
            <a:r>
              <a:rPr lang="es-MX" sz="3600" b="1" dirty="0">
                <a:latin typeface="Titillium Web" pitchFamily="2" charset="77"/>
              </a:rPr>
              <a:t>Temario</a:t>
            </a:r>
          </a:p>
        </p:txBody>
      </p:sp>
      <p:sp>
        <p:nvSpPr>
          <p:cNvPr id="5" name="CuadroTexto 4">
            <a:extLst>
              <a:ext uri="{FF2B5EF4-FFF2-40B4-BE49-F238E27FC236}">
                <a16:creationId xmlns:a16="http://schemas.microsoft.com/office/drawing/2014/main" xmlns="" id="{7E450DBF-1EB3-AD40-9230-B5AE0866D023}"/>
              </a:ext>
            </a:extLst>
          </p:cNvPr>
          <p:cNvSpPr txBox="1"/>
          <p:nvPr/>
        </p:nvSpPr>
        <p:spPr>
          <a:xfrm>
            <a:off x="1043608" y="1916831"/>
            <a:ext cx="7332537" cy="2910540"/>
          </a:xfrm>
          <a:prstGeom prst="rect">
            <a:avLst/>
          </a:prstGeom>
          <a:noFill/>
        </p:spPr>
        <p:txBody>
          <a:bodyPr wrap="square" rtlCol="0">
            <a:spAutoFit/>
          </a:bodyPr>
          <a:lstStyle/>
          <a:p>
            <a:pPr marL="800100" lvl="1"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IMSS (cuota patronal)</a:t>
            </a:r>
          </a:p>
          <a:p>
            <a:pPr marL="1257300" lvl="2"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Nuevo calculo para cesantía y vejez (IMSS cuota patronal) </a:t>
            </a:r>
          </a:p>
          <a:p>
            <a:pPr marL="1257300" lvl="2"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Marco legal</a:t>
            </a:r>
          </a:p>
          <a:p>
            <a:pPr marL="1257300" lvl="2"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Cambio en CONTPAQi® Nóminas</a:t>
            </a:r>
          </a:p>
          <a:p>
            <a:pPr marL="1714500" lvl="3"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Tabla IMSS </a:t>
            </a:r>
            <a:r>
              <a:rPr lang="es-MX" sz="2000" dirty="0" err="1">
                <a:solidFill>
                  <a:schemeClr val="tx1">
                    <a:lumMod val="65000"/>
                    <a:lumOff val="35000"/>
                  </a:schemeClr>
                </a:solidFill>
                <a:latin typeface="Titillium Web" pitchFamily="2" charset="77"/>
              </a:rPr>
              <a:t>CyV</a:t>
            </a:r>
            <a:r>
              <a:rPr lang="es-MX" sz="2000" dirty="0">
                <a:solidFill>
                  <a:schemeClr val="tx1">
                    <a:lumMod val="65000"/>
                    <a:lumOff val="35000"/>
                  </a:schemeClr>
                </a:solidFill>
                <a:latin typeface="Titillium Web" pitchFamily="2" charset="77"/>
              </a:rPr>
              <a:t> Patrón</a:t>
            </a:r>
          </a:p>
          <a:p>
            <a:pPr marL="1714500" lvl="3" indent="-342900">
              <a:lnSpc>
                <a:spcPct val="107000"/>
              </a:lnSpc>
              <a:spcAft>
                <a:spcPts val="800"/>
              </a:spcAft>
              <a:buFont typeface="Wingdings" panose="05000000000000000000" pitchFamily="2" charset="2"/>
              <a:buChar char="§"/>
            </a:pPr>
            <a:r>
              <a:rPr lang="es-MX" sz="2000" dirty="0" smtClean="0">
                <a:solidFill>
                  <a:schemeClr val="tx1">
                    <a:lumMod val="65000"/>
                    <a:lumOff val="35000"/>
                  </a:schemeClr>
                </a:solidFill>
                <a:latin typeface="Titillium Web" pitchFamily="2" charset="77"/>
              </a:rPr>
              <a:t>Simulación </a:t>
            </a:r>
            <a:r>
              <a:rPr lang="es-MX" sz="2000" dirty="0">
                <a:solidFill>
                  <a:schemeClr val="tx1">
                    <a:lumMod val="65000"/>
                    <a:lumOff val="35000"/>
                  </a:schemeClr>
                </a:solidFill>
                <a:latin typeface="Titillium Web" pitchFamily="2" charset="77"/>
              </a:rPr>
              <a:t>de </a:t>
            </a:r>
            <a:r>
              <a:rPr lang="es-MX" sz="2000" dirty="0" smtClean="0">
                <a:solidFill>
                  <a:schemeClr val="tx1">
                    <a:lumMod val="65000"/>
                    <a:lumOff val="35000"/>
                  </a:schemeClr>
                </a:solidFill>
                <a:latin typeface="Titillium Web" pitchFamily="2" charset="77"/>
              </a:rPr>
              <a:t>IMSS</a:t>
            </a:r>
            <a:endParaRPr lang="es-MX" sz="2000" dirty="0">
              <a:solidFill>
                <a:schemeClr val="tx1">
                  <a:lumMod val="65000"/>
                  <a:lumOff val="35000"/>
                </a:schemeClr>
              </a:solidFill>
              <a:latin typeface="Titillium Web" pitchFamily="2" charset="77"/>
            </a:endParaRPr>
          </a:p>
        </p:txBody>
      </p:sp>
    </p:spTree>
    <p:custDataLst>
      <p:tags r:id="rId1"/>
    </p:custDataLst>
    <p:extLst>
      <p:ext uri="{BB962C8B-B14F-4D97-AF65-F5344CB8AC3E}">
        <p14:creationId xmlns:p14="http://schemas.microsoft.com/office/powerpoint/2010/main" val="345166126"/>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999511" y="260648"/>
            <a:ext cx="5534000"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IMSS cuota patronal</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004442" y="1268760"/>
            <a:ext cx="7524137" cy="1200329"/>
          </a:xfrm>
          <a:prstGeom prst="rect">
            <a:avLst/>
          </a:prstGeom>
          <a:noFill/>
        </p:spPr>
        <p:txBody>
          <a:bodyPr wrap="square">
            <a:spAutoFit/>
          </a:bodyPr>
          <a:lstStyle/>
          <a:p>
            <a:pPr algn="just" rtl="0"/>
            <a:r>
              <a:rPr lang="es-MX" dirty="0">
                <a:latin typeface="Arial" panose="020B0604020202020204" pitchFamily="34" charset="0"/>
              </a:rPr>
              <a:t>A partir de esta versión, se reforman, adicionan y derogan diversas disposiciones de la</a:t>
            </a:r>
            <a:r>
              <a:rPr lang="es-MX" b="1" dirty="0">
                <a:latin typeface="Arial" panose="020B0604020202020204" pitchFamily="34" charset="0"/>
              </a:rPr>
              <a:t> Ley del Seguro Social y la Ley de los Sistemas de Ahorro para el retiro</a:t>
            </a:r>
            <a:r>
              <a:rPr lang="es-MX" dirty="0">
                <a:latin typeface="Arial" panose="020B0604020202020204" pitchFamily="34" charset="0"/>
              </a:rPr>
              <a:t>.</a:t>
            </a:r>
          </a:p>
          <a:p>
            <a:pPr algn="just" rtl="0"/>
            <a:endParaRPr lang="es-MX" dirty="0">
              <a:latin typeface="Arial" panose="020B0604020202020204" pitchFamily="34" charset="0"/>
            </a:endParaRPr>
          </a:p>
        </p:txBody>
      </p:sp>
      <p:pic>
        <p:nvPicPr>
          <p:cNvPr id="4" name="Imagen 3">
            <a:extLst>
              <a:ext uri="{FF2B5EF4-FFF2-40B4-BE49-F238E27FC236}">
                <a16:creationId xmlns:a16="http://schemas.microsoft.com/office/drawing/2014/main" xmlns="" id="{03CE0D4B-9112-35B7-9E02-CCCF1F73035B}"/>
              </a:ext>
            </a:extLst>
          </p:cNvPr>
          <p:cNvPicPr>
            <a:picLocks noChangeAspect="1"/>
          </p:cNvPicPr>
          <p:nvPr/>
        </p:nvPicPr>
        <p:blipFill>
          <a:blip r:embed="rId4"/>
          <a:stretch>
            <a:fillRect/>
          </a:stretch>
        </p:blipFill>
        <p:spPr>
          <a:xfrm>
            <a:off x="1383778" y="2469089"/>
            <a:ext cx="6765467" cy="2743188"/>
          </a:xfrm>
          <a:prstGeom prst="rect">
            <a:avLst/>
          </a:prstGeom>
        </p:spPr>
      </p:pic>
    </p:spTree>
    <p:custDataLst>
      <p:tags r:id="rId1"/>
    </p:custDataLst>
    <p:extLst>
      <p:ext uri="{BB962C8B-B14F-4D97-AF65-F5344CB8AC3E}">
        <p14:creationId xmlns:p14="http://schemas.microsoft.com/office/powerpoint/2010/main" val="1431970834"/>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2299567" y="427311"/>
            <a:ext cx="3877817"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Calculo IMSS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936295" y="1052736"/>
            <a:ext cx="7524137" cy="3139321"/>
          </a:xfrm>
          <a:prstGeom prst="rect">
            <a:avLst/>
          </a:prstGeom>
          <a:noFill/>
        </p:spPr>
        <p:txBody>
          <a:bodyPr wrap="square">
            <a:spAutoFit/>
          </a:bodyPr>
          <a:lstStyle/>
          <a:p>
            <a:pPr algn="just" rtl="0"/>
            <a:r>
              <a:rPr lang="es-MX" dirty="0">
                <a:latin typeface="Arial" panose="020B0604020202020204" pitchFamily="34" charset="0"/>
              </a:rPr>
              <a:t>Es el impuesto a retener tanto a la empresa (IMSS Empresa) </a:t>
            </a:r>
            <a:endParaRPr lang="es-MX" dirty="0" smtClean="0">
              <a:latin typeface="Arial" panose="020B0604020202020204" pitchFamily="34" charset="0"/>
            </a:endParaRPr>
          </a:p>
          <a:p>
            <a:pPr algn="just" rtl="0"/>
            <a:r>
              <a:rPr lang="es-MX" dirty="0" smtClean="0">
                <a:latin typeface="Arial" panose="020B0604020202020204" pitchFamily="34" charset="0"/>
              </a:rPr>
              <a:t>como </a:t>
            </a:r>
            <a:r>
              <a:rPr lang="es-MX" dirty="0">
                <a:latin typeface="Arial" panose="020B0604020202020204" pitchFamily="34" charset="0"/>
              </a:rPr>
              <a:t>al trabajador (IMSS Empleado) por concepto de Gastos médicos, Invalidez y vida.</a:t>
            </a:r>
          </a:p>
          <a:p>
            <a:pPr algn="just" rtl="0"/>
            <a:r>
              <a:rPr lang="es-MX" dirty="0">
                <a:latin typeface="Arial" panose="020B0604020202020204" pitchFamily="34" charset="0"/>
              </a:rPr>
              <a:t> </a:t>
            </a:r>
          </a:p>
          <a:p>
            <a:pPr algn="just" rtl="0"/>
            <a:r>
              <a:rPr lang="es-MX" dirty="0">
                <a:latin typeface="Arial" panose="020B0604020202020204" pitchFamily="34" charset="0"/>
              </a:rPr>
              <a:t>Por lo mismo, el IMSS maneja dos tipos de cuotas, las cuales son:</a:t>
            </a:r>
          </a:p>
          <a:p>
            <a:pPr algn="just" rtl="0"/>
            <a:r>
              <a:rPr lang="es-MX" dirty="0">
                <a:latin typeface="Arial" panose="020B0604020202020204" pitchFamily="34" charset="0"/>
              </a:rPr>
              <a:t> </a:t>
            </a:r>
          </a:p>
          <a:p>
            <a:pPr marL="285750" indent="-285750" algn="just" rtl="0">
              <a:buFont typeface="Arial" panose="020B0604020202020204" pitchFamily="34" charset="0"/>
              <a:buChar char="•"/>
            </a:pPr>
            <a:r>
              <a:rPr lang="es-MX" b="1" dirty="0">
                <a:latin typeface="Arial" panose="020B0604020202020204" pitchFamily="34" charset="0"/>
              </a:rPr>
              <a:t>Cuota IMSS Empleado: </a:t>
            </a:r>
            <a:r>
              <a:rPr lang="es-MX" dirty="0">
                <a:latin typeface="Arial" panose="020B0604020202020204" pitchFamily="34" charset="0"/>
              </a:rPr>
              <a:t>Cuota que aporta el empleado, siempre y cuando gane más del Salario Mínimo, de lo contrario, esta cuota será aportada por la empresa.</a:t>
            </a:r>
          </a:p>
          <a:p>
            <a:pPr algn="just" rtl="0"/>
            <a:r>
              <a:rPr lang="es-MX" dirty="0">
                <a:latin typeface="Arial" panose="020B0604020202020204" pitchFamily="34" charset="0"/>
              </a:rPr>
              <a:t> </a:t>
            </a:r>
          </a:p>
          <a:p>
            <a:pPr marL="285750" indent="-285750" algn="just" rtl="0">
              <a:buFont typeface="Arial" panose="020B0604020202020204" pitchFamily="34" charset="0"/>
              <a:buChar char="•"/>
            </a:pPr>
            <a:r>
              <a:rPr lang="es-MX" b="1" dirty="0">
                <a:latin typeface="Arial" panose="020B0604020202020204" pitchFamily="34" charset="0"/>
              </a:rPr>
              <a:t>Cuota IMSS Patronal: </a:t>
            </a:r>
            <a:r>
              <a:rPr lang="es-MX" dirty="0">
                <a:latin typeface="Arial" panose="020B0604020202020204" pitchFamily="34" charset="0"/>
              </a:rPr>
              <a:t>Cuota que aportará la empresa.</a:t>
            </a:r>
          </a:p>
        </p:txBody>
      </p:sp>
      <p:pic>
        <p:nvPicPr>
          <p:cNvPr id="3" name="Imagen 2">
            <a:extLst>
              <a:ext uri="{FF2B5EF4-FFF2-40B4-BE49-F238E27FC236}">
                <a16:creationId xmlns:a16="http://schemas.microsoft.com/office/drawing/2014/main" xmlns="" id="{33113289-6D2B-9AF4-91BF-9C0A4ED4F2DB}"/>
              </a:ext>
            </a:extLst>
          </p:cNvPr>
          <p:cNvPicPr>
            <a:picLocks noChangeAspect="1"/>
          </p:cNvPicPr>
          <p:nvPr/>
        </p:nvPicPr>
        <p:blipFill>
          <a:blip r:embed="rId4"/>
          <a:stretch>
            <a:fillRect/>
          </a:stretch>
        </p:blipFill>
        <p:spPr>
          <a:xfrm>
            <a:off x="1465842" y="4212176"/>
            <a:ext cx="5986478" cy="2385176"/>
          </a:xfrm>
          <a:prstGeom prst="rect">
            <a:avLst/>
          </a:prstGeom>
        </p:spPr>
      </p:pic>
    </p:spTree>
    <p:custDataLst>
      <p:tags r:id="rId1"/>
    </p:custDataLst>
    <p:extLst>
      <p:ext uri="{BB962C8B-B14F-4D97-AF65-F5344CB8AC3E}">
        <p14:creationId xmlns:p14="http://schemas.microsoft.com/office/powerpoint/2010/main" val="4236041871"/>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2638782" y="324973"/>
            <a:ext cx="3804550" cy="79977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Marco legal</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693691" y="1105431"/>
            <a:ext cx="7694733" cy="3331681"/>
          </a:xfrm>
          <a:prstGeom prst="rect">
            <a:avLst/>
          </a:prstGeom>
          <a:noFill/>
        </p:spPr>
        <p:txBody>
          <a:bodyPr wrap="square">
            <a:spAutoFit/>
          </a:bodyPr>
          <a:lstStyle/>
          <a:p>
            <a:pPr algn="just"/>
            <a:r>
              <a:rPr lang="es-MX" b="1" i="0" dirty="0">
                <a:solidFill>
                  <a:srgbClr val="2F2F2F"/>
                </a:solidFill>
                <a:effectLst/>
                <a:latin typeface="Arial" panose="020B0604020202020204" pitchFamily="34" charset="0"/>
              </a:rPr>
              <a:t>DOF: 16/12/2020: </a:t>
            </a:r>
            <a:r>
              <a:rPr lang="es-MX" sz="1800" i="0" dirty="0">
                <a:solidFill>
                  <a:srgbClr val="2F2F2F"/>
                </a:solidFill>
                <a:effectLst/>
                <a:latin typeface="Times" panose="02020603050405020304" pitchFamily="18" charset="0"/>
              </a:rPr>
              <a:t>DECRETO por el que se reforman, adicionan y derogan diversas disposiciones de la Ley del Seguro Social y de la Ley de los Sistemas de Ahorro para el Retiro.</a:t>
            </a:r>
          </a:p>
          <a:p>
            <a:pPr algn="just"/>
            <a:r>
              <a:rPr lang="es-MX" sz="1800" i="0" dirty="0" smtClean="0">
                <a:solidFill>
                  <a:srgbClr val="2F2F2F"/>
                </a:solidFill>
                <a:effectLst/>
                <a:latin typeface="Times New Roman" panose="02020603050405020304" pitchFamily="18" charset="0"/>
                <a:hlinkClick r:id="rId4"/>
              </a:rPr>
              <a:t>https</a:t>
            </a:r>
            <a:r>
              <a:rPr lang="es-MX" sz="1800" i="0" dirty="0">
                <a:solidFill>
                  <a:srgbClr val="2F2F2F"/>
                </a:solidFill>
                <a:effectLst/>
                <a:latin typeface="Times New Roman" panose="02020603050405020304" pitchFamily="18" charset="0"/>
                <a:hlinkClick r:id="rId4"/>
              </a:rPr>
              <a:t>://www.dof.gob.mx/nota_detalle.php?codigo=5607729&amp;fecha=16/12/2020#gsc.tab=0</a:t>
            </a:r>
            <a:endParaRPr lang="es-MX" sz="1800" i="0" dirty="0">
              <a:solidFill>
                <a:srgbClr val="2F2F2F"/>
              </a:solidFill>
              <a:effectLst/>
              <a:latin typeface="Times" panose="02020603050405020304" pitchFamily="18" charset="0"/>
            </a:endParaRPr>
          </a:p>
          <a:p>
            <a:pPr marL="640080" indent="-274320" algn="just">
              <a:spcAft>
                <a:spcPts val="505"/>
              </a:spcAft>
            </a:pPr>
            <a:r>
              <a:rPr lang="es-MX" b="1" dirty="0" smtClean="0">
                <a:latin typeface="Arial" panose="020B0604020202020204" pitchFamily="34" charset="0"/>
              </a:rPr>
              <a:t>LSS </a:t>
            </a:r>
            <a:r>
              <a:rPr lang="es-MX" b="1" i="0" dirty="0">
                <a:solidFill>
                  <a:srgbClr val="2F2F2F"/>
                </a:solidFill>
                <a:effectLst/>
                <a:latin typeface="Arial" panose="020B0604020202020204" pitchFamily="34" charset="0"/>
              </a:rPr>
              <a:t>Artículo 168: </a:t>
            </a:r>
          </a:p>
          <a:p>
            <a:pPr marL="640080" indent="-274320" algn="just">
              <a:spcAft>
                <a:spcPts val="505"/>
              </a:spcAft>
            </a:pPr>
            <a:r>
              <a:rPr lang="es-MX" b="1" i="0" dirty="0">
                <a:solidFill>
                  <a:srgbClr val="2F2F2F"/>
                </a:solidFill>
                <a:effectLst/>
                <a:latin typeface="Arial" panose="020B0604020202020204" pitchFamily="34" charset="0"/>
              </a:rPr>
              <a:t>II.</a:t>
            </a:r>
            <a:r>
              <a:rPr lang="es-MX" b="0" i="0" dirty="0">
                <a:solidFill>
                  <a:srgbClr val="2F2F2F"/>
                </a:solidFill>
                <a:effectLst/>
                <a:latin typeface="Arial" panose="020B0604020202020204" pitchFamily="34" charset="0"/>
              </a:rPr>
              <a:t> </a:t>
            </a:r>
            <a:r>
              <a:rPr lang="es-MX" sz="1800" b="0" i="0" dirty="0">
                <a:solidFill>
                  <a:srgbClr val="2F2F2F"/>
                </a:solidFill>
                <a:effectLst/>
                <a:latin typeface="Arial" panose="020B0604020202020204" pitchFamily="34" charset="0"/>
              </a:rPr>
              <a:t>    </a:t>
            </a:r>
            <a:r>
              <a:rPr lang="es-MX" b="0" i="0" dirty="0">
                <a:solidFill>
                  <a:srgbClr val="2F2F2F"/>
                </a:solidFill>
                <a:effectLst/>
                <a:latin typeface="Arial" panose="020B0604020202020204" pitchFamily="34" charset="0"/>
              </a:rPr>
              <a:t>En los ramos de cesantía en edad avanzada y vejez:</a:t>
            </a:r>
          </a:p>
          <a:p>
            <a:pPr marL="914400" indent="-274320" algn="just">
              <a:spcAft>
                <a:spcPts val="505"/>
              </a:spcAft>
            </a:pPr>
            <a:r>
              <a:rPr lang="es-MX" b="1" i="0" dirty="0">
                <a:solidFill>
                  <a:srgbClr val="2F2F2F"/>
                </a:solidFill>
                <a:effectLst/>
                <a:latin typeface="Arial" panose="020B0604020202020204" pitchFamily="34" charset="0"/>
              </a:rPr>
              <a:t>a)</a:t>
            </a:r>
            <a:r>
              <a:rPr lang="es-MX" sz="1800" b="0" i="0" dirty="0">
                <a:solidFill>
                  <a:srgbClr val="2F2F2F"/>
                </a:solidFill>
                <a:effectLst/>
                <a:latin typeface="Arial" panose="020B0604020202020204" pitchFamily="34" charset="0"/>
              </a:rPr>
              <a:t>    </a:t>
            </a:r>
            <a:r>
              <a:rPr lang="es-MX" b="0" i="0" dirty="0">
                <a:solidFill>
                  <a:srgbClr val="2F2F2F"/>
                </a:solidFill>
                <a:effectLst/>
                <a:latin typeface="Arial" panose="020B0604020202020204" pitchFamily="34" charset="0"/>
              </a:rPr>
              <a:t>Los patrones cubrirán la cuota que corresponda sobre el salario base de cotización, calculada conforme a la siguiente tabla:</a:t>
            </a:r>
          </a:p>
          <a:p>
            <a:pPr algn="just" rtl="0"/>
            <a:endParaRPr lang="es-MX" dirty="0">
              <a:latin typeface="Arial" panose="020B0604020202020204" pitchFamily="34" charset="0"/>
            </a:endParaRPr>
          </a:p>
        </p:txBody>
      </p:sp>
      <p:pic>
        <p:nvPicPr>
          <p:cNvPr id="4" name="Imagen 3">
            <a:extLst>
              <a:ext uri="{FF2B5EF4-FFF2-40B4-BE49-F238E27FC236}">
                <a16:creationId xmlns:a16="http://schemas.microsoft.com/office/drawing/2014/main" xmlns="" id="{FDEC76D7-F822-7F1E-270B-A95C04FEC026}"/>
              </a:ext>
            </a:extLst>
          </p:cNvPr>
          <p:cNvPicPr>
            <a:picLocks noChangeAspect="1"/>
          </p:cNvPicPr>
          <p:nvPr/>
        </p:nvPicPr>
        <p:blipFill>
          <a:blip r:embed="rId5"/>
          <a:stretch>
            <a:fillRect/>
          </a:stretch>
        </p:blipFill>
        <p:spPr>
          <a:xfrm>
            <a:off x="2619561" y="4077072"/>
            <a:ext cx="3672400" cy="2372056"/>
          </a:xfrm>
          <a:prstGeom prst="rect">
            <a:avLst/>
          </a:prstGeom>
        </p:spPr>
      </p:pic>
    </p:spTree>
    <p:custDataLst>
      <p:tags r:id="rId1"/>
    </p:custDataLst>
    <p:extLst>
      <p:ext uri="{BB962C8B-B14F-4D97-AF65-F5344CB8AC3E}">
        <p14:creationId xmlns:p14="http://schemas.microsoft.com/office/powerpoint/2010/main" val="1385115262"/>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C9BDC9F3-0324-C745-874E-A098706D0176}"/>
              </a:ext>
            </a:extLst>
          </p:cNvPr>
          <p:cNvPicPr>
            <a:picLocks noChangeAspect="1"/>
          </p:cNvPicPr>
          <p:nvPr/>
        </p:nvPicPr>
        <p:blipFill>
          <a:blip r:embed="rId3"/>
          <a:stretch>
            <a:fillRect/>
          </a:stretch>
        </p:blipFill>
        <p:spPr>
          <a:xfrm>
            <a:off x="-252537" y="836712"/>
            <a:ext cx="9649663" cy="4533900"/>
          </a:xfrm>
          <a:prstGeom prst="rect">
            <a:avLst/>
          </a:prstGeom>
        </p:spPr>
      </p:pic>
      <p:pic>
        <p:nvPicPr>
          <p:cNvPr id="13" name="Imagen 12">
            <a:extLst>
              <a:ext uri="{FF2B5EF4-FFF2-40B4-BE49-F238E27FC236}">
                <a16:creationId xmlns="" xmlns:a16="http://schemas.microsoft.com/office/drawing/2014/main" id="{1631C995-C965-409E-A9AF-E5764117F560}"/>
              </a:ext>
            </a:extLst>
          </p:cNvPr>
          <p:cNvPicPr>
            <a:picLocks noChangeAspect="1"/>
          </p:cNvPicPr>
          <p:nvPr/>
        </p:nvPicPr>
        <p:blipFill>
          <a:blip r:embed="rId4"/>
          <a:stretch>
            <a:fillRect/>
          </a:stretch>
        </p:blipFill>
        <p:spPr>
          <a:xfrm>
            <a:off x="977809" y="3324762"/>
            <a:ext cx="3019120" cy="1623625"/>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2420888"/>
            <a:ext cx="1474787" cy="262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uadroTexto 7">
            <a:extLst>
              <a:ext uri="{FF2B5EF4-FFF2-40B4-BE49-F238E27FC236}">
                <a16:creationId xmlns:a16="http://schemas.microsoft.com/office/drawing/2014/main" xmlns="" id="{73DF33E0-5397-4C68-88E5-0E5110C447F0}"/>
              </a:ext>
            </a:extLst>
          </p:cNvPr>
          <p:cNvSpPr txBox="1"/>
          <p:nvPr/>
        </p:nvSpPr>
        <p:spPr>
          <a:xfrm>
            <a:off x="-58652" y="2734330"/>
            <a:ext cx="5545233" cy="369332"/>
          </a:xfrm>
          <a:prstGeom prst="rect">
            <a:avLst/>
          </a:prstGeom>
          <a:noFill/>
        </p:spPr>
        <p:txBody>
          <a:bodyPr wrap="square" rtlCol="0">
            <a:spAutoFit/>
          </a:bodyPr>
          <a:lstStyle/>
          <a:p>
            <a:r>
              <a:rPr lang="es-MX" b="1" dirty="0">
                <a:solidFill>
                  <a:schemeClr val="tx1">
                    <a:lumMod val="65000"/>
                    <a:lumOff val="35000"/>
                  </a:schemeClr>
                </a:solidFill>
                <a:latin typeface="Titillium Web" pitchFamily="2" charset="77"/>
              </a:rPr>
              <a:t>Instructor: </a:t>
            </a:r>
            <a:r>
              <a:rPr lang="es-MX" b="1" dirty="0" smtClean="0">
                <a:solidFill>
                  <a:schemeClr val="tx1">
                    <a:lumMod val="65000"/>
                    <a:lumOff val="35000"/>
                  </a:schemeClr>
                </a:solidFill>
                <a:latin typeface="Titillium Web" pitchFamily="2" charset="77"/>
              </a:rPr>
              <a:t>Cp. Daniela Jacquelin Ramírez Torres</a:t>
            </a:r>
            <a:r>
              <a:rPr lang="es-MX" dirty="0" smtClean="0">
                <a:solidFill>
                  <a:schemeClr val="tx1">
                    <a:lumMod val="65000"/>
                    <a:lumOff val="35000"/>
                  </a:schemeClr>
                </a:solidFill>
                <a:latin typeface="Titillium Web" pitchFamily="2" charset="77"/>
              </a:rPr>
              <a:t>  </a:t>
            </a:r>
            <a:endParaRPr lang="es-MX" dirty="0">
              <a:solidFill>
                <a:schemeClr val="tx1">
                  <a:lumMod val="65000"/>
                  <a:lumOff val="35000"/>
                </a:schemeClr>
              </a:solidFill>
              <a:latin typeface="Titillium Web" pitchFamily="2" charset="77"/>
            </a:endParaRPr>
          </a:p>
        </p:txBody>
      </p:sp>
      <p:sp>
        <p:nvSpPr>
          <p:cNvPr id="10" name="CuadroTexto 10">
            <a:extLst>
              <a:ext uri="{FF2B5EF4-FFF2-40B4-BE49-F238E27FC236}">
                <a16:creationId xmlns:a16="http://schemas.microsoft.com/office/drawing/2014/main" xmlns="" id="{A5E6872D-4230-0044-9E21-E15BF4295E34}"/>
              </a:ext>
            </a:extLst>
          </p:cNvPr>
          <p:cNvSpPr txBox="1"/>
          <p:nvPr/>
        </p:nvSpPr>
        <p:spPr>
          <a:xfrm>
            <a:off x="-58652" y="1268760"/>
            <a:ext cx="8111162" cy="1261884"/>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CONTPAQi® Nóminas </a:t>
            </a:r>
          </a:p>
          <a:p>
            <a:r>
              <a:rPr lang="es-MX" sz="3200" b="1" dirty="0" smtClean="0">
                <a:solidFill>
                  <a:schemeClr val="accent1">
                    <a:lumMod val="75000"/>
                  </a:schemeClr>
                </a:solidFill>
                <a:latin typeface="Titillium Web" pitchFamily="2" charset="77"/>
              </a:rPr>
              <a:t>Consideraciones primer nomina 2023</a:t>
            </a:r>
            <a:endParaRPr lang="es-MX" sz="3200" b="1" dirty="0">
              <a:solidFill>
                <a:schemeClr val="accent1">
                  <a:lumMod val="75000"/>
                </a:schemeClr>
              </a:solidFill>
              <a:latin typeface="Titillium Web" pitchFamily="2" charset="77"/>
            </a:endParaRPr>
          </a:p>
        </p:txBody>
      </p:sp>
    </p:spTree>
    <p:extLst>
      <p:ext uri="{BB962C8B-B14F-4D97-AF65-F5344CB8AC3E}">
        <p14:creationId xmlns:p14="http://schemas.microsoft.com/office/powerpoint/2010/main" val="818601459"/>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2741102" y="260648"/>
            <a:ext cx="340027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Marco legal</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679173" y="1106492"/>
            <a:ext cx="7524137" cy="5634876"/>
          </a:xfrm>
          <a:prstGeom prst="rect">
            <a:avLst/>
          </a:prstGeom>
          <a:noFill/>
        </p:spPr>
        <p:txBody>
          <a:bodyPr wrap="square">
            <a:spAutoFit/>
          </a:bodyPr>
          <a:lstStyle/>
          <a:p>
            <a:pPr indent="182880" algn="just">
              <a:spcAft>
                <a:spcPts val="505"/>
              </a:spcAft>
            </a:pPr>
            <a:r>
              <a:rPr lang="es-MX" b="1" dirty="0">
                <a:solidFill>
                  <a:srgbClr val="2F2F2F"/>
                </a:solidFill>
                <a:latin typeface="Arial" panose="020B0604020202020204" pitchFamily="34" charset="0"/>
              </a:rPr>
              <a:t>LSS transitorios</a:t>
            </a:r>
            <a:r>
              <a:rPr lang="es-MX" b="1" i="0" dirty="0">
                <a:solidFill>
                  <a:srgbClr val="2F2F2F"/>
                </a:solidFill>
                <a:effectLst/>
                <a:latin typeface="Arial" panose="020B0604020202020204" pitchFamily="34" charset="0"/>
              </a:rPr>
              <a:t>: </a:t>
            </a:r>
          </a:p>
          <a:p>
            <a:pPr marL="0" indent="182880" algn="just">
              <a:spcAft>
                <a:spcPts val="505"/>
              </a:spcAft>
            </a:pPr>
            <a:r>
              <a:rPr lang="es-MX" b="1" i="0" dirty="0">
                <a:solidFill>
                  <a:srgbClr val="2F2F2F"/>
                </a:solidFill>
                <a:effectLst/>
                <a:latin typeface="Arial" panose="020B0604020202020204" pitchFamily="34" charset="0"/>
              </a:rPr>
              <a:t>Primero. </a:t>
            </a:r>
            <a:r>
              <a:rPr lang="es-MX" b="0" i="0" dirty="0">
                <a:solidFill>
                  <a:srgbClr val="2F2F2F"/>
                </a:solidFill>
                <a:effectLst/>
                <a:latin typeface="Arial" panose="020B0604020202020204" pitchFamily="34" charset="0"/>
              </a:rPr>
              <a:t>El presente Decreto entrará en vigor el 1 de enero de 2021, salvo lo dispuesto en los transitorios siguientes.</a:t>
            </a:r>
          </a:p>
          <a:p>
            <a:pPr marL="0" indent="182880" algn="just">
              <a:spcAft>
                <a:spcPts val="505"/>
              </a:spcAft>
            </a:pPr>
            <a:r>
              <a:rPr lang="es-MX" b="1" i="0" dirty="0">
                <a:solidFill>
                  <a:srgbClr val="2F2F2F"/>
                </a:solidFill>
                <a:effectLst/>
                <a:latin typeface="Arial" panose="020B0604020202020204" pitchFamily="34" charset="0"/>
              </a:rPr>
              <a:t>Segundo. </a:t>
            </a:r>
            <a:r>
              <a:rPr lang="es-MX" b="0" i="0" dirty="0">
                <a:solidFill>
                  <a:srgbClr val="2F2F2F"/>
                </a:solidFill>
                <a:effectLst/>
                <a:latin typeface="Arial" panose="020B0604020202020204" pitchFamily="34" charset="0"/>
              </a:rPr>
              <a:t>La cuota patronal prevista en el artículo 168, fracción II, inciso a), de la Ley del Seguro Social será aplicable de manera gradual, a partir del 1 de enero de 2023, de conformidad con la siguiente tabla:</a:t>
            </a: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endParaRPr lang="es-MX" dirty="0" smtClean="0">
              <a:solidFill>
                <a:srgbClr val="2F2F2F"/>
              </a:solidFill>
              <a:latin typeface="Arial" panose="020B0604020202020204" pitchFamily="34" charset="0"/>
            </a:endParaRPr>
          </a:p>
          <a:p>
            <a:pPr marL="0" indent="182880" algn="just">
              <a:spcAft>
                <a:spcPts val="505"/>
              </a:spcAft>
            </a:pPr>
            <a:endParaRPr lang="es-MX" dirty="0">
              <a:solidFill>
                <a:srgbClr val="2F2F2F"/>
              </a:solidFill>
              <a:latin typeface="Arial" panose="020B0604020202020204" pitchFamily="34" charset="0"/>
            </a:endParaRPr>
          </a:p>
          <a:p>
            <a:pPr marL="0" indent="182880" algn="just">
              <a:spcAft>
                <a:spcPts val="505"/>
              </a:spcAft>
            </a:pPr>
            <a:r>
              <a:rPr lang="es-MX" dirty="0" smtClean="0">
                <a:latin typeface="Arial" panose="020B0604020202020204" pitchFamily="34" charset="0"/>
                <a:hlinkClick r:id="rId4"/>
              </a:rPr>
              <a:t>https</a:t>
            </a:r>
            <a:r>
              <a:rPr lang="es-MX" dirty="0">
                <a:latin typeface="Arial" panose="020B0604020202020204" pitchFamily="34" charset="0"/>
                <a:hlinkClick r:id="rId4"/>
              </a:rPr>
              <a:t>://</a:t>
            </a:r>
            <a:r>
              <a:rPr lang="es-MX" dirty="0" smtClean="0">
                <a:latin typeface="Arial" panose="020B0604020202020204" pitchFamily="34" charset="0"/>
                <a:hlinkClick r:id="rId4"/>
              </a:rPr>
              <a:t>www.imss.gob.mx/sites/all/statics/pdf/leyes/LSS.pdf</a:t>
            </a:r>
            <a:r>
              <a:rPr lang="es-MX" dirty="0" smtClean="0">
                <a:latin typeface="Arial" panose="020B0604020202020204" pitchFamily="34" charset="0"/>
              </a:rPr>
              <a:t>     (147)</a:t>
            </a:r>
            <a:endParaRPr lang="es-MX" dirty="0">
              <a:solidFill>
                <a:srgbClr val="2F2F2F"/>
              </a:solidFill>
              <a:latin typeface="Arial" panose="020B0604020202020204" pitchFamily="34" charset="0"/>
            </a:endParaRPr>
          </a:p>
          <a:p>
            <a:pPr marL="0" indent="182880" algn="just">
              <a:spcAft>
                <a:spcPts val="505"/>
              </a:spcAft>
            </a:pPr>
            <a:endParaRPr lang="es-MX" dirty="0">
              <a:latin typeface="Arial" panose="020B0604020202020204" pitchFamily="34" charset="0"/>
            </a:endParaRPr>
          </a:p>
        </p:txBody>
      </p:sp>
      <p:pic>
        <p:nvPicPr>
          <p:cNvPr id="3" name="Imagen 2">
            <a:extLst>
              <a:ext uri="{FF2B5EF4-FFF2-40B4-BE49-F238E27FC236}">
                <a16:creationId xmlns:a16="http://schemas.microsoft.com/office/drawing/2014/main" xmlns="" id="{D44D3424-DCB8-E3BF-BAF6-1F07C5AC604A}"/>
              </a:ext>
            </a:extLst>
          </p:cNvPr>
          <p:cNvPicPr>
            <a:picLocks noChangeAspect="1"/>
          </p:cNvPicPr>
          <p:nvPr/>
        </p:nvPicPr>
        <p:blipFill>
          <a:blip r:embed="rId5"/>
          <a:stretch>
            <a:fillRect/>
          </a:stretch>
        </p:blipFill>
        <p:spPr>
          <a:xfrm>
            <a:off x="2414101" y="2924944"/>
            <a:ext cx="4451984" cy="2951829"/>
          </a:xfrm>
          <a:prstGeom prst="rect">
            <a:avLst/>
          </a:prstGeom>
        </p:spPr>
      </p:pic>
    </p:spTree>
    <p:custDataLst>
      <p:tags r:id="rId1"/>
    </p:custDataLst>
    <p:extLst>
      <p:ext uri="{BB962C8B-B14F-4D97-AF65-F5344CB8AC3E}">
        <p14:creationId xmlns:p14="http://schemas.microsoft.com/office/powerpoint/2010/main" val="381860713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651763" y="398274"/>
            <a:ext cx="6800557" cy="1446550"/>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Cambio en CONTPAQi® Nóminas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838199" y="2377620"/>
            <a:ext cx="7524137" cy="2275238"/>
          </a:xfrm>
          <a:prstGeom prst="rect">
            <a:avLst/>
          </a:prstGeom>
          <a:noFill/>
        </p:spPr>
        <p:txBody>
          <a:bodyPr wrap="square">
            <a:spAutoFit/>
          </a:bodyPr>
          <a:lstStyle/>
          <a:p>
            <a:pPr algn="just" rtl="0"/>
            <a:r>
              <a:rPr lang="es-MX" dirty="0">
                <a:latin typeface="Arial" panose="020B0604020202020204" pitchFamily="34" charset="0"/>
              </a:rPr>
              <a:t>Para realizar este cambio en los rubros del IMSS patrón se realizan los siguientes cambios dentro de CONTPAQi® Nóminas:</a:t>
            </a:r>
          </a:p>
          <a:p>
            <a:pPr algn="just" rtl="0"/>
            <a:endParaRPr lang="es-MX" dirty="0">
              <a:latin typeface="Arial" panose="020B0604020202020204" pitchFamily="34" charset="0"/>
            </a:endParaRPr>
          </a:p>
          <a:p>
            <a:pPr marL="1257300" lvl="2" indent="-342900">
              <a:lnSpc>
                <a:spcPct val="107000"/>
              </a:lnSpc>
              <a:spcAft>
                <a:spcPts val="800"/>
              </a:spcAft>
              <a:buFont typeface="Wingdings" panose="05000000000000000000" pitchFamily="2" charset="2"/>
              <a:buChar char="§"/>
            </a:pPr>
            <a:r>
              <a:rPr lang="es-MX" dirty="0">
                <a:latin typeface="Arial" panose="020B0604020202020204" pitchFamily="34" charset="0"/>
              </a:rPr>
              <a:t>Tabla IMSS </a:t>
            </a:r>
            <a:r>
              <a:rPr lang="es-MX" dirty="0" err="1">
                <a:latin typeface="Arial" panose="020B0604020202020204" pitchFamily="34" charset="0"/>
              </a:rPr>
              <a:t>CyV</a:t>
            </a:r>
            <a:r>
              <a:rPr lang="es-MX" dirty="0">
                <a:latin typeface="Arial" panose="020B0604020202020204" pitchFamily="34" charset="0"/>
              </a:rPr>
              <a:t> Patrón</a:t>
            </a:r>
          </a:p>
          <a:p>
            <a:pPr marL="1257300" lvl="2" indent="-342900">
              <a:lnSpc>
                <a:spcPct val="107000"/>
              </a:lnSpc>
              <a:spcAft>
                <a:spcPts val="800"/>
              </a:spcAft>
              <a:buFont typeface="Wingdings" panose="05000000000000000000" pitchFamily="2" charset="2"/>
              <a:buChar char="§"/>
            </a:pPr>
            <a:r>
              <a:rPr lang="es-MX" dirty="0" smtClean="0">
                <a:latin typeface="Arial" panose="020B0604020202020204" pitchFamily="34" charset="0"/>
              </a:rPr>
              <a:t>Simulación </a:t>
            </a:r>
            <a:r>
              <a:rPr lang="es-MX" dirty="0">
                <a:latin typeface="Arial" panose="020B0604020202020204" pitchFamily="34" charset="0"/>
              </a:rPr>
              <a:t>de IMSS</a:t>
            </a:r>
          </a:p>
          <a:p>
            <a:pPr algn="just" rtl="0"/>
            <a:endParaRPr lang="es-MX" dirty="0">
              <a:latin typeface="Arial" panose="020B0604020202020204" pitchFamily="34" charset="0"/>
            </a:endParaRPr>
          </a:p>
          <a:p>
            <a:pPr algn="just" rtl="0"/>
            <a:endParaRPr lang="es-MX" dirty="0">
              <a:latin typeface="Arial" panose="020B0604020202020204" pitchFamily="34" charset="0"/>
            </a:endParaRPr>
          </a:p>
        </p:txBody>
      </p:sp>
    </p:spTree>
    <p:custDataLst>
      <p:tags r:id="rId1"/>
    </p:custDataLst>
    <p:extLst>
      <p:ext uri="{BB962C8B-B14F-4D97-AF65-F5344CB8AC3E}">
        <p14:creationId xmlns:p14="http://schemas.microsoft.com/office/powerpoint/2010/main" val="50438635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057110" y="427311"/>
            <a:ext cx="6386310"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Tabla IMSS </a:t>
            </a:r>
            <a:r>
              <a:rPr lang="es-MX" sz="4400" b="1" dirty="0" err="1">
                <a:solidFill>
                  <a:schemeClr val="accent1">
                    <a:lumMod val="75000"/>
                  </a:schemeClr>
                </a:solidFill>
                <a:latin typeface="Titillium Web" pitchFamily="2" charset="77"/>
              </a:rPr>
              <a:t>CyV</a:t>
            </a:r>
            <a:r>
              <a:rPr lang="es-MX" sz="4400" b="1" dirty="0">
                <a:solidFill>
                  <a:schemeClr val="accent1">
                    <a:lumMod val="75000"/>
                  </a:schemeClr>
                </a:solidFill>
                <a:latin typeface="Titillium Web" pitchFamily="2" charset="77"/>
              </a:rPr>
              <a:t> Patrón</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488197" y="1124744"/>
            <a:ext cx="7524137" cy="1754326"/>
          </a:xfrm>
          <a:prstGeom prst="rect">
            <a:avLst/>
          </a:prstGeom>
          <a:noFill/>
        </p:spPr>
        <p:txBody>
          <a:bodyPr wrap="square">
            <a:spAutoFit/>
          </a:bodyPr>
          <a:lstStyle/>
          <a:p>
            <a:pPr algn="just"/>
            <a:r>
              <a:rPr lang="es-MX" dirty="0">
                <a:latin typeface="Arial" panose="020B0604020202020204" pitchFamily="34" charset="0"/>
              </a:rPr>
              <a:t>A partir de esta versión, dentro del menú Tablas, se habilita la opción para ver las Tablas de Cesantía y Vejez patrón, que serán válidas para los años 2023 al 2030.</a:t>
            </a:r>
          </a:p>
          <a:p>
            <a:pPr algn="just"/>
            <a:endParaRPr lang="es-MX" dirty="0">
              <a:latin typeface="Arial" panose="020B0604020202020204" pitchFamily="34" charset="0"/>
            </a:endParaRPr>
          </a:p>
          <a:p>
            <a:pPr algn="just"/>
            <a:r>
              <a:rPr lang="es-MX" dirty="0">
                <a:latin typeface="Arial" panose="020B0604020202020204" pitchFamily="34" charset="0"/>
              </a:rPr>
              <a:t>Al ingresar al menú Tablas, visualizarás el submenú Tablas\Tablas IMSS </a:t>
            </a:r>
            <a:r>
              <a:rPr lang="es-MX" dirty="0" err="1">
                <a:latin typeface="Arial" panose="020B0604020202020204" pitchFamily="34" charset="0"/>
              </a:rPr>
              <a:t>CyV</a:t>
            </a:r>
            <a:r>
              <a:rPr lang="es-MX" dirty="0">
                <a:latin typeface="Arial" panose="020B0604020202020204" pitchFamily="34" charset="0"/>
              </a:rPr>
              <a:t> Patrón</a:t>
            </a:r>
          </a:p>
        </p:txBody>
      </p:sp>
      <p:pic>
        <p:nvPicPr>
          <p:cNvPr id="1026" name="Picture 2">
            <a:extLst>
              <a:ext uri="{FF2B5EF4-FFF2-40B4-BE49-F238E27FC236}">
                <a16:creationId xmlns:a16="http://schemas.microsoft.com/office/drawing/2014/main" xmlns="" id="{0964C435-6C64-869D-8C89-3F490E4F9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425" y="2924944"/>
            <a:ext cx="5790735" cy="16701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xmlns="" id="{B88A02C9-7549-65F6-1A4A-4E8948AC28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9962" y="2708920"/>
            <a:ext cx="3056534" cy="37548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18953896"/>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264097" y="427311"/>
            <a:ext cx="6800557"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Simulación de IMSS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815191" y="1110223"/>
            <a:ext cx="7524137" cy="2246769"/>
          </a:xfrm>
          <a:prstGeom prst="rect">
            <a:avLst/>
          </a:prstGeom>
          <a:noFill/>
        </p:spPr>
        <p:txBody>
          <a:bodyPr wrap="square">
            <a:spAutoFit/>
          </a:bodyPr>
          <a:lstStyle/>
          <a:p>
            <a:pPr algn="just" rtl="0"/>
            <a:r>
              <a:rPr lang="es-MX" sz="2000" dirty="0">
                <a:latin typeface="Arial" panose="020B0604020202020204" pitchFamily="34" charset="0"/>
              </a:rPr>
              <a:t>A partir de esta versión, al ejecutar la Simulación de I.M.S.S. dentro del </a:t>
            </a:r>
            <a:r>
              <a:rPr lang="es-MX" sz="2000" dirty="0" err="1">
                <a:latin typeface="Arial" panose="020B0604020202020204" pitchFamily="34" charset="0"/>
              </a:rPr>
              <a:t>sobre-recibo</a:t>
            </a:r>
            <a:r>
              <a:rPr lang="es-MX" sz="2000" dirty="0">
                <a:latin typeface="Arial" panose="020B0604020202020204" pitchFamily="34" charset="0"/>
              </a:rPr>
              <a:t>, se desglosa con qué valores de la tabla IMSS Cesantía y Vejez considerará para el cálculo de IMSS Cesantía y Vejez Patrón.</a:t>
            </a:r>
          </a:p>
          <a:p>
            <a:pPr algn="just" rtl="0"/>
            <a:endParaRPr lang="es-MX" sz="2000" dirty="0">
              <a:latin typeface="Arial" panose="020B0604020202020204" pitchFamily="34" charset="0"/>
            </a:endParaRPr>
          </a:p>
          <a:p>
            <a:pPr algn="just" rtl="0"/>
            <a:endParaRPr lang="es-MX" sz="2000" dirty="0">
              <a:latin typeface="Arial" panose="020B0604020202020204" pitchFamily="34" charset="0"/>
            </a:endParaRPr>
          </a:p>
          <a:p>
            <a:pPr algn="just" rtl="0"/>
            <a:endParaRPr lang="es-MX" sz="2000" dirty="0">
              <a:latin typeface="Arial" panose="020B0604020202020204" pitchFamily="34" charset="0"/>
            </a:endParaRPr>
          </a:p>
        </p:txBody>
      </p:sp>
      <p:pic>
        <p:nvPicPr>
          <p:cNvPr id="4098" name="Picture 2">
            <a:extLst>
              <a:ext uri="{FF2B5EF4-FFF2-40B4-BE49-F238E27FC236}">
                <a16:creationId xmlns:a16="http://schemas.microsoft.com/office/drawing/2014/main" xmlns="" id="{136A0F70-E114-73E7-02E6-075B7DA916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3857" y="2567241"/>
            <a:ext cx="5001038" cy="424613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29493925"/>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4">
            <a:extLst>
              <a:ext uri="{FF2B5EF4-FFF2-40B4-BE49-F238E27FC236}">
                <a16:creationId xmlns:a16="http://schemas.microsoft.com/office/drawing/2014/main" xmlns="" id="{82A3671A-ADEF-3F41-AD2E-0AAF253CAF38}"/>
              </a:ext>
            </a:extLst>
          </p:cNvPr>
          <p:cNvSpPr txBox="1">
            <a:spLocks/>
          </p:cNvSpPr>
          <p:nvPr/>
        </p:nvSpPr>
        <p:spPr>
          <a:xfrm>
            <a:off x="1377155" y="1556792"/>
            <a:ext cx="6147173" cy="496583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MX" sz="2000" dirty="0">
                <a:latin typeface="Akzidenz-Grotesk BQ Light with " pitchFamily="2" charset="77"/>
                <a:ea typeface="Univers LT Std 55 Roman" charset="0"/>
                <a:cs typeface="Univers Condensed Light" panose="020F0302020204030204" pitchFamily="34" charset="0"/>
              </a:rPr>
              <a:t>Antecedente</a:t>
            </a:r>
          </a:p>
          <a:p>
            <a:pPr marL="457200" indent="-457200" algn="just">
              <a:buFont typeface="Arial" panose="020B0604020202020204" pitchFamily="34" charset="0"/>
              <a:buChar char="•"/>
            </a:pPr>
            <a:r>
              <a:rPr lang="es-ES" sz="2000" dirty="0">
                <a:latin typeface="Akzidenz-Grotesk BQ Light with " pitchFamily="2" charset="77"/>
                <a:ea typeface="Univers LT Std 55 Roman" charset="0"/>
                <a:cs typeface="Univers Condensed Light" panose="020F0302020204030204" pitchFamily="34" charset="0"/>
              </a:rPr>
              <a:t>Reforma Ley Federal de Trabajo – Vacaciones</a:t>
            </a:r>
          </a:p>
          <a:p>
            <a:pPr algn="just"/>
            <a:r>
              <a:rPr lang="es-ES" sz="2000" dirty="0">
                <a:latin typeface="Akzidenz-Grotesk BQ Light with " pitchFamily="2" charset="77"/>
                <a:ea typeface="Univers LT Std 55 Roman" charset="0"/>
                <a:cs typeface="Univers Condensed Light" panose="020F0302020204030204" pitchFamily="34" charset="0"/>
              </a:rPr>
              <a:t>Cambios en CONTPAQi® Nóminas</a:t>
            </a:r>
          </a:p>
          <a:p>
            <a:pPr marL="457200" indent="-457200" algn="just">
              <a:buFont typeface="Arial" panose="020B0604020202020204" pitchFamily="34" charset="0"/>
              <a:buChar char="•"/>
            </a:pPr>
            <a:r>
              <a:rPr lang="es-ES" sz="2000" dirty="0">
                <a:latin typeface="Akzidenz-Grotesk BQ Light with " pitchFamily="2" charset="77"/>
                <a:ea typeface="Univers LT Std 55 Roman" charset="0"/>
                <a:cs typeface="Univers Condensed Light" panose="020F0302020204030204" pitchFamily="34" charset="0"/>
              </a:rPr>
              <a:t>Configuración de empresas</a:t>
            </a:r>
          </a:p>
          <a:p>
            <a:pPr marL="457200" indent="-457200" algn="just">
              <a:buFont typeface="Arial" panose="020B0604020202020204" pitchFamily="34" charset="0"/>
              <a:buChar char="•"/>
            </a:pPr>
            <a:r>
              <a:rPr lang="es-ES" sz="2000" dirty="0">
                <a:latin typeface="Akzidenz-Grotesk BQ Light with " pitchFamily="2" charset="77"/>
                <a:ea typeface="Univers LT Std 55 Roman" charset="0"/>
                <a:cs typeface="Univers Condensed Light" panose="020F0302020204030204" pitchFamily="34" charset="0"/>
              </a:rPr>
              <a:t>Tabla de prestaciones</a:t>
            </a:r>
          </a:p>
          <a:p>
            <a:pPr marL="457200" indent="-457200" algn="just">
              <a:buFont typeface="Arial" panose="020B0604020202020204" pitchFamily="34" charset="0"/>
              <a:buChar char="•"/>
            </a:pPr>
            <a:r>
              <a:rPr lang="es-ES" sz="2000" dirty="0">
                <a:latin typeface="Akzidenz-Grotesk BQ Light with " pitchFamily="2" charset="77"/>
                <a:ea typeface="Univers LT Std 55 Roman" charset="0"/>
                <a:cs typeface="Univers Condensed Light" panose="020F0302020204030204" pitchFamily="34" charset="0"/>
              </a:rPr>
              <a:t>Procesos</a:t>
            </a:r>
          </a:p>
          <a:p>
            <a:pPr marL="914400" lvl="1" indent="-457200" algn="just">
              <a:buFont typeface="Arial" panose="020B0604020202020204" pitchFamily="34" charset="0"/>
              <a:buChar char="•"/>
            </a:pPr>
            <a:r>
              <a:rPr lang="es-ES" dirty="0">
                <a:latin typeface="Akzidenz-Grotesk BQ Light with " pitchFamily="2" charset="77"/>
                <a:ea typeface="Univers LT Std 55 Roman" charset="0"/>
                <a:cs typeface="Univers Condensed Light" panose="020F0302020204030204" pitchFamily="34" charset="0"/>
              </a:rPr>
              <a:t>Cálculo de SDI (Catálogo de empleados)</a:t>
            </a:r>
          </a:p>
          <a:p>
            <a:pPr marL="914400" lvl="1" indent="-457200" algn="just">
              <a:buFont typeface="Arial" panose="020B0604020202020204" pitchFamily="34" charset="0"/>
              <a:buChar char="•"/>
            </a:pPr>
            <a:r>
              <a:rPr lang="es-ES" dirty="0">
                <a:latin typeface="Akzidenz-Grotesk BQ Light with " pitchFamily="2" charset="77"/>
                <a:ea typeface="Univers LT Std 55 Roman" charset="0"/>
                <a:cs typeface="Univers Condensed Light" panose="020F0302020204030204" pitchFamily="34" charset="0"/>
              </a:rPr>
              <a:t>Vacaciones (Kardex de vacaciones)</a:t>
            </a:r>
          </a:p>
          <a:p>
            <a:pPr algn="just"/>
            <a:r>
              <a:rPr lang="es-ES" sz="2000" dirty="0" smtClean="0">
                <a:latin typeface="Akzidenz-Grotesk BQ Light with " pitchFamily="2" charset="77"/>
                <a:ea typeface="Univers LT Std 55 Roman" charset="0"/>
                <a:cs typeface="Univers Condensed Light" panose="020F0302020204030204" pitchFamily="34" charset="0"/>
              </a:rPr>
              <a:t>Actualización </a:t>
            </a:r>
            <a:r>
              <a:rPr lang="es-ES" sz="2000" dirty="0">
                <a:latin typeface="Akzidenz-Grotesk BQ Light with " pitchFamily="2" charset="77"/>
                <a:ea typeface="Univers LT Std 55 Roman" charset="0"/>
                <a:cs typeface="Univers Condensed Light" panose="020F0302020204030204" pitchFamily="34" charset="0"/>
              </a:rPr>
              <a:t>de tablas</a:t>
            </a:r>
          </a:p>
          <a:p>
            <a:pPr marL="457200" indent="-457200" algn="just">
              <a:buFont typeface="Arial" panose="020B0604020202020204" pitchFamily="34" charset="0"/>
              <a:buChar char="•"/>
            </a:pPr>
            <a:endParaRPr lang="es-ES" sz="2000" dirty="0">
              <a:latin typeface="Akzidenz-Grotesk BQ Light with " pitchFamily="2" charset="77"/>
              <a:ea typeface="Univers LT Std 55 Roman" charset="0"/>
              <a:cs typeface="Univers Condensed Light" panose="020F0302020204030204" pitchFamily="34" charset="0"/>
            </a:endParaRPr>
          </a:p>
        </p:txBody>
      </p:sp>
      <p:sp>
        <p:nvSpPr>
          <p:cNvPr id="4" name="Título 1">
            <a:extLst>
              <a:ext uri="{FF2B5EF4-FFF2-40B4-BE49-F238E27FC236}">
                <a16:creationId xmlns:a16="http://schemas.microsoft.com/office/drawing/2014/main" xmlns="" id="{30997C46-BA26-C7A6-18BF-28B50EEF4865}"/>
              </a:ext>
            </a:extLst>
          </p:cNvPr>
          <p:cNvSpPr txBox="1">
            <a:spLocks/>
          </p:cNvSpPr>
          <p:nvPr/>
        </p:nvSpPr>
        <p:spPr>
          <a:xfrm>
            <a:off x="2902163" y="392357"/>
            <a:ext cx="3097155" cy="93610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dirty="0" smtClean="0"/>
              <a:t>Temario</a:t>
            </a:r>
            <a:endParaRPr lang="es-MX" dirty="0"/>
          </a:p>
        </p:txBody>
      </p:sp>
    </p:spTree>
    <p:extLst>
      <p:ext uri="{BB962C8B-B14F-4D97-AF65-F5344CB8AC3E}">
        <p14:creationId xmlns:p14="http://schemas.microsoft.com/office/powerpoint/2010/main" val="312675759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4">
            <a:extLst>
              <a:ext uri="{FF2B5EF4-FFF2-40B4-BE49-F238E27FC236}">
                <a16:creationId xmlns:a16="http://schemas.microsoft.com/office/drawing/2014/main" xmlns="" id="{82A3671A-ADEF-3F41-AD2E-0AAF253CAF38}"/>
              </a:ext>
            </a:extLst>
          </p:cNvPr>
          <p:cNvSpPr txBox="1">
            <a:spLocks/>
          </p:cNvSpPr>
          <p:nvPr/>
        </p:nvSpPr>
        <p:spPr>
          <a:xfrm>
            <a:off x="539551" y="1628800"/>
            <a:ext cx="8169629" cy="431993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sz="2000" dirty="0"/>
              <a:t>En noviembre de 2022 fueron aprobados por el pleno del Senado de la República los cambios a la </a:t>
            </a:r>
            <a:r>
              <a:rPr lang="es-ES" sz="2000" b="1" dirty="0"/>
              <a:t>Ley Federal del Trabajo </a:t>
            </a:r>
            <a:r>
              <a:rPr lang="es-ES" sz="2000" dirty="0"/>
              <a:t>en los </a:t>
            </a:r>
            <a:r>
              <a:rPr lang="es-ES" sz="2000" b="1" dirty="0"/>
              <a:t>artículos 76 </a:t>
            </a:r>
            <a:r>
              <a:rPr lang="es-ES" sz="2000" dirty="0"/>
              <a:t>y </a:t>
            </a:r>
            <a:r>
              <a:rPr lang="es-ES" sz="2000" b="1" dirty="0"/>
              <a:t>78</a:t>
            </a:r>
            <a:r>
              <a:rPr lang="es-ES" sz="2000" dirty="0"/>
              <a:t> bajo los cuales se busca elevar los días de vacaciones al que tienen derecho las personas que trabajan en el sector privado formal.</a:t>
            </a:r>
          </a:p>
          <a:p>
            <a:pPr algn="just"/>
            <a:r>
              <a:rPr lang="es-ES" sz="2000" dirty="0"/>
              <a:t> </a:t>
            </a:r>
          </a:p>
          <a:p>
            <a:pPr algn="just"/>
            <a:r>
              <a:rPr lang="es-ES" sz="2000" dirty="0"/>
              <a:t>Esta propuesta, llamada "Vacaciones Dignas",  busca aumentarlas, pasando de </a:t>
            </a:r>
            <a:r>
              <a:rPr lang="es-ES" sz="2000" b="1" dirty="0"/>
              <a:t>6</a:t>
            </a:r>
            <a:r>
              <a:rPr lang="es-ES" sz="2000" dirty="0"/>
              <a:t> a </a:t>
            </a:r>
            <a:r>
              <a:rPr lang="es-ES" sz="2000" b="1" dirty="0"/>
              <a:t>12</a:t>
            </a:r>
            <a:r>
              <a:rPr lang="es-ES" sz="2000" dirty="0"/>
              <a:t> días a partir de la conclusión del primer año laboral y se </a:t>
            </a:r>
            <a:r>
              <a:rPr lang="es-ES" sz="2000" b="1" dirty="0"/>
              <a:t>sumarán 2</a:t>
            </a:r>
            <a:r>
              <a:rPr lang="es-ES" sz="2000" dirty="0"/>
              <a:t> días por </a:t>
            </a:r>
            <a:r>
              <a:rPr lang="es-ES" sz="2000" b="1" dirty="0"/>
              <a:t>cada año </a:t>
            </a:r>
            <a:r>
              <a:rPr lang="es-ES" sz="2000" dirty="0"/>
              <a:t>de trabajo hasta llegar a los </a:t>
            </a:r>
            <a:r>
              <a:rPr lang="es-ES" sz="2000" b="1" dirty="0"/>
              <a:t>20 días</a:t>
            </a:r>
            <a:r>
              <a:rPr lang="es-ES" sz="2000" dirty="0"/>
              <a:t> de vacaciones; posteriormente, a partir del sexto año, se aumentarían </a:t>
            </a:r>
            <a:r>
              <a:rPr lang="es-ES" sz="2000" b="1" dirty="0"/>
              <a:t>2 días </a:t>
            </a:r>
            <a:r>
              <a:rPr lang="es-ES" sz="2000" dirty="0"/>
              <a:t>al completar </a:t>
            </a:r>
            <a:r>
              <a:rPr lang="es-ES" sz="2000" b="1" dirty="0"/>
              <a:t>5 años</a:t>
            </a:r>
            <a:r>
              <a:rPr lang="es-ES" sz="2000" dirty="0"/>
              <a:t> de antigüedad</a:t>
            </a:r>
            <a:r>
              <a:rPr lang="es-ES" sz="2000" dirty="0" smtClean="0"/>
              <a:t>.</a:t>
            </a:r>
          </a:p>
          <a:p>
            <a:pPr algn="just"/>
            <a:r>
              <a:rPr lang="es-MX" sz="2000" dirty="0">
                <a:hlinkClick r:id="rId2"/>
              </a:rPr>
              <a:t>https://</a:t>
            </a:r>
            <a:r>
              <a:rPr lang="es-MX" sz="2000" dirty="0" smtClean="0">
                <a:hlinkClick r:id="rId2"/>
              </a:rPr>
              <a:t>www.dof.gob.mx/nota_detalle.php?codigo=5675889&amp;fecha=27/12/2022#gsc.tab=0</a:t>
            </a:r>
            <a:r>
              <a:rPr lang="es-MX" sz="2000" dirty="0"/>
              <a:t> </a:t>
            </a:r>
            <a:endParaRPr lang="es-MX" sz="2000" dirty="0" smtClean="0"/>
          </a:p>
        </p:txBody>
      </p:sp>
      <p:sp>
        <p:nvSpPr>
          <p:cNvPr id="3" name="Título 2">
            <a:extLst>
              <a:ext uri="{FF2B5EF4-FFF2-40B4-BE49-F238E27FC236}">
                <a16:creationId xmlns:a16="http://schemas.microsoft.com/office/drawing/2014/main" xmlns="" id="{B848A37F-EC4D-6A13-390B-ED4EE188F9B2}"/>
              </a:ext>
            </a:extLst>
          </p:cNvPr>
          <p:cNvSpPr txBox="1">
            <a:spLocks/>
          </p:cNvSpPr>
          <p:nvPr/>
        </p:nvSpPr>
        <p:spPr>
          <a:xfrm>
            <a:off x="136603" y="479964"/>
            <a:ext cx="8975526" cy="868872"/>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200" dirty="0" smtClean="0"/>
              <a:t>Reforma Ley Federal de Trabajo - Vacaciones</a:t>
            </a:r>
            <a:endParaRPr lang="es-ES" sz="3200" dirty="0"/>
          </a:p>
        </p:txBody>
      </p:sp>
    </p:spTree>
    <p:extLst>
      <p:ext uri="{BB962C8B-B14F-4D97-AF65-F5344CB8AC3E}">
        <p14:creationId xmlns:p14="http://schemas.microsoft.com/office/powerpoint/2010/main" val="285101445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arcador de texto 4">
            <a:extLst>
              <a:ext uri="{FF2B5EF4-FFF2-40B4-BE49-F238E27FC236}">
                <a16:creationId xmlns:a16="http://schemas.microsoft.com/office/drawing/2014/main" xmlns="" id="{6F160F68-B7CE-DD44-9CD7-FE651A02955D}"/>
              </a:ext>
            </a:extLst>
          </p:cNvPr>
          <p:cNvSpPr txBox="1">
            <a:spLocks/>
          </p:cNvSpPr>
          <p:nvPr/>
        </p:nvSpPr>
        <p:spPr>
          <a:xfrm>
            <a:off x="1873034" y="4263903"/>
            <a:ext cx="5397932" cy="1029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s-ES_tradnl" sz="4000" b="1" dirty="0">
              <a:solidFill>
                <a:srgbClr val="0070C0"/>
              </a:solidFill>
              <a:latin typeface="Titillium"/>
            </a:endParaRPr>
          </a:p>
        </p:txBody>
      </p:sp>
      <p:sp>
        <p:nvSpPr>
          <p:cNvPr id="3" name="Título 2">
            <a:extLst>
              <a:ext uri="{FF2B5EF4-FFF2-40B4-BE49-F238E27FC236}">
                <a16:creationId xmlns:a16="http://schemas.microsoft.com/office/drawing/2014/main" xmlns="" id="{B848A37F-EC4D-6A13-390B-ED4EE188F9B2}"/>
              </a:ext>
            </a:extLst>
          </p:cNvPr>
          <p:cNvSpPr>
            <a:spLocks noGrp="1"/>
          </p:cNvSpPr>
          <p:nvPr>
            <p:ph type="title"/>
          </p:nvPr>
        </p:nvSpPr>
        <p:spPr>
          <a:xfrm>
            <a:off x="1212037" y="332656"/>
            <a:ext cx="6983402" cy="1324923"/>
          </a:xfrm>
        </p:spPr>
        <p:txBody>
          <a:bodyPr>
            <a:normAutofit fontScale="90000"/>
          </a:bodyPr>
          <a:lstStyle/>
          <a:p>
            <a:r>
              <a:rPr lang="es-ES" dirty="0"/>
              <a:t>Reforma Ley Federal de Trabajo - Vacaciones</a:t>
            </a:r>
          </a:p>
        </p:txBody>
      </p:sp>
      <p:pic>
        <p:nvPicPr>
          <p:cNvPr id="4" name="Gráfico 3" descr="Hombre trabajador de la construcción con relleno sólido">
            <a:extLst>
              <a:ext uri="{FF2B5EF4-FFF2-40B4-BE49-F238E27FC236}">
                <a16:creationId xmlns:a16="http://schemas.microsoft.com/office/drawing/2014/main" xmlns="" id="{F2B3C5BE-6270-4532-4BD3-C59687DF445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56926" y="1804887"/>
            <a:ext cx="1009501" cy="1346001"/>
          </a:xfrm>
          <a:prstGeom prst="rect">
            <a:avLst/>
          </a:prstGeom>
        </p:spPr>
      </p:pic>
      <p:pic>
        <p:nvPicPr>
          <p:cNvPr id="6" name="Gráfico 5" descr="Vacaciones con relleno sólido">
            <a:extLst>
              <a:ext uri="{FF2B5EF4-FFF2-40B4-BE49-F238E27FC236}">
                <a16:creationId xmlns:a16="http://schemas.microsoft.com/office/drawing/2014/main" xmlns="" id="{CD5C4586-0115-C537-6365-440E5EC82F0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559689" y="1751864"/>
            <a:ext cx="1009501" cy="1346001"/>
          </a:xfrm>
          <a:prstGeom prst="rect">
            <a:avLst/>
          </a:prstGeom>
        </p:spPr>
      </p:pic>
      <p:pic>
        <p:nvPicPr>
          <p:cNvPr id="8" name="Gráfico 7" descr="Calendario con relleno sólido">
            <a:extLst>
              <a:ext uri="{FF2B5EF4-FFF2-40B4-BE49-F238E27FC236}">
                <a16:creationId xmlns:a16="http://schemas.microsoft.com/office/drawing/2014/main" xmlns="" id="{1C7975D4-2690-C9D1-A8A4-D73FA006997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063091" y="3732365"/>
            <a:ext cx="589309" cy="785745"/>
          </a:xfrm>
          <a:prstGeom prst="rect">
            <a:avLst/>
          </a:prstGeom>
        </p:spPr>
      </p:pic>
      <p:sp>
        <p:nvSpPr>
          <p:cNvPr id="9" name="CuadroTexto 8">
            <a:extLst>
              <a:ext uri="{FF2B5EF4-FFF2-40B4-BE49-F238E27FC236}">
                <a16:creationId xmlns:a16="http://schemas.microsoft.com/office/drawing/2014/main" xmlns="" id="{5058EBD6-7A7C-A4BA-DE9E-458173E942AE}"/>
              </a:ext>
            </a:extLst>
          </p:cNvPr>
          <p:cNvSpPr txBox="1"/>
          <p:nvPr/>
        </p:nvSpPr>
        <p:spPr>
          <a:xfrm>
            <a:off x="956926" y="3150887"/>
            <a:ext cx="1392945" cy="369332"/>
          </a:xfrm>
          <a:prstGeom prst="rect">
            <a:avLst/>
          </a:prstGeom>
          <a:noFill/>
        </p:spPr>
        <p:txBody>
          <a:bodyPr wrap="none" rtlCol="0">
            <a:spAutoFit/>
          </a:bodyPr>
          <a:lstStyle/>
          <a:p>
            <a:r>
              <a:rPr lang="es-MX" dirty="0"/>
              <a:t>Felipe García</a:t>
            </a:r>
          </a:p>
        </p:txBody>
      </p:sp>
      <p:sp>
        <p:nvSpPr>
          <p:cNvPr id="11" name="CuadroTexto 10">
            <a:extLst>
              <a:ext uri="{FF2B5EF4-FFF2-40B4-BE49-F238E27FC236}">
                <a16:creationId xmlns:a16="http://schemas.microsoft.com/office/drawing/2014/main" xmlns="" id="{2B84624E-8D64-9460-6399-937930FF36E0}"/>
              </a:ext>
            </a:extLst>
          </p:cNvPr>
          <p:cNvSpPr txBox="1"/>
          <p:nvPr/>
        </p:nvSpPr>
        <p:spPr>
          <a:xfrm>
            <a:off x="6375140" y="3023322"/>
            <a:ext cx="1378598" cy="1200329"/>
          </a:xfrm>
          <a:prstGeom prst="rect">
            <a:avLst/>
          </a:prstGeom>
          <a:noFill/>
        </p:spPr>
        <p:txBody>
          <a:bodyPr wrap="square" rtlCol="0">
            <a:spAutoFit/>
          </a:bodyPr>
          <a:lstStyle/>
          <a:p>
            <a:pPr algn="ctr"/>
            <a:r>
              <a:rPr lang="es-MX" dirty="0"/>
              <a:t>1er Aniversario Laboral 6 Junio 2023</a:t>
            </a:r>
          </a:p>
        </p:txBody>
      </p:sp>
      <p:cxnSp>
        <p:nvCxnSpPr>
          <p:cNvPr id="13" name="Conector recto 12">
            <a:extLst>
              <a:ext uri="{FF2B5EF4-FFF2-40B4-BE49-F238E27FC236}">
                <a16:creationId xmlns:a16="http://schemas.microsoft.com/office/drawing/2014/main" xmlns="" id="{DBCF9DE7-387C-25B6-798A-40D9E4668833}"/>
              </a:ext>
            </a:extLst>
          </p:cNvPr>
          <p:cNvCxnSpPr>
            <a:cxnSpLocks/>
          </p:cNvCxnSpPr>
          <p:nvPr/>
        </p:nvCxnSpPr>
        <p:spPr>
          <a:xfrm>
            <a:off x="1179583" y="4699013"/>
            <a:ext cx="3359021"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4" name="Gráfico 13" descr="Calendario con relleno sólido">
            <a:extLst>
              <a:ext uri="{FF2B5EF4-FFF2-40B4-BE49-F238E27FC236}">
                <a16:creationId xmlns:a16="http://schemas.microsoft.com/office/drawing/2014/main" xmlns="" id="{01B4AFB4-A05D-DE2C-E2C5-5368CF32AD7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2564439" y="3695713"/>
            <a:ext cx="589309" cy="785745"/>
          </a:xfrm>
          <a:prstGeom prst="rect">
            <a:avLst/>
          </a:prstGeom>
        </p:spPr>
      </p:pic>
      <p:cxnSp>
        <p:nvCxnSpPr>
          <p:cNvPr id="16" name="Conector recto 15">
            <a:extLst>
              <a:ext uri="{FF2B5EF4-FFF2-40B4-BE49-F238E27FC236}">
                <a16:creationId xmlns:a16="http://schemas.microsoft.com/office/drawing/2014/main" xmlns="" id="{DAD28B1C-F036-20FC-6172-E0180E9B7178}"/>
              </a:ext>
            </a:extLst>
          </p:cNvPr>
          <p:cNvCxnSpPr>
            <a:cxnSpLocks/>
          </p:cNvCxnSpPr>
          <p:nvPr/>
        </p:nvCxnSpPr>
        <p:spPr>
          <a:xfrm>
            <a:off x="4590659" y="4699013"/>
            <a:ext cx="3359021"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xmlns="" id="{5B1EA2F3-0E65-88B8-29E8-197528DBC386}"/>
              </a:ext>
            </a:extLst>
          </p:cNvPr>
          <p:cNvSpPr txBox="1"/>
          <p:nvPr/>
        </p:nvSpPr>
        <p:spPr>
          <a:xfrm>
            <a:off x="2169794" y="4329681"/>
            <a:ext cx="1378598" cy="369332"/>
          </a:xfrm>
          <a:prstGeom prst="rect">
            <a:avLst/>
          </a:prstGeom>
          <a:noFill/>
        </p:spPr>
        <p:txBody>
          <a:bodyPr wrap="square" rtlCol="0">
            <a:spAutoFit/>
          </a:bodyPr>
          <a:lstStyle/>
          <a:p>
            <a:pPr algn="ctr"/>
            <a:r>
              <a:rPr lang="es-MX" dirty="0"/>
              <a:t>2022</a:t>
            </a:r>
          </a:p>
        </p:txBody>
      </p:sp>
      <p:sp>
        <p:nvSpPr>
          <p:cNvPr id="18" name="CuadroTexto 17">
            <a:extLst>
              <a:ext uri="{FF2B5EF4-FFF2-40B4-BE49-F238E27FC236}">
                <a16:creationId xmlns:a16="http://schemas.microsoft.com/office/drawing/2014/main" xmlns="" id="{64A01BFA-ED02-35CD-D0E8-3DAE93D6A39A}"/>
              </a:ext>
            </a:extLst>
          </p:cNvPr>
          <p:cNvSpPr txBox="1"/>
          <p:nvPr/>
        </p:nvSpPr>
        <p:spPr>
          <a:xfrm>
            <a:off x="5668447" y="4370007"/>
            <a:ext cx="1378598" cy="369332"/>
          </a:xfrm>
          <a:prstGeom prst="rect">
            <a:avLst/>
          </a:prstGeom>
          <a:noFill/>
        </p:spPr>
        <p:txBody>
          <a:bodyPr wrap="square" rtlCol="0">
            <a:spAutoFit/>
          </a:bodyPr>
          <a:lstStyle/>
          <a:p>
            <a:pPr algn="ctr"/>
            <a:r>
              <a:rPr lang="es-MX" dirty="0"/>
              <a:t>2023</a:t>
            </a:r>
          </a:p>
        </p:txBody>
      </p:sp>
      <p:sp>
        <p:nvSpPr>
          <p:cNvPr id="19" name="CuadroTexto 18">
            <a:extLst>
              <a:ext uri="{FF2B5EF4-FFF2-40B4-BE49-F238E27FC236}">
                <a16:creationId xmlns:a16="http://schemas.microsoft.com/office/drawing/2014/main" xmlns="" id="{C27667F8-7C6D-642E-17A1-F72DD73F01F7}"/>
              </a:ext>
            </a:extLst>
          </p:cNvPr>
          <p:cNvSpPr txBox="1"/>
          <p:nvPr/>
        </p:nvSpPr>
        <p:spPr>
          <a:xfrm>
            <a:off x="2593285" y="5012206"/>
            <a:ext cx="1945319" cy="646331"/>
          </a:xfrm>
          <a:prstGeom prst="rect">
            <a:avLst/>
          </a:prstGeom>
          <a:noFill/>
        </p:spPr>
        <p:txBody>
          <a:bodyPr wrap="square" rtlCol="0">
            <a:spAutoFit/>
          </a:bodyPr>
          <a:lstStyle/>
          <a:p>
            <a:pPr algn="ctr"/>
            <a:r>
              <a:rPr lang="es-MX" dirty="0"/>
              <a:t>6 Jun ------------------31 Dic</a:t>
            </a:r>
          </a:p>
        </p:txBody>
      </p:sp>
      <p:sp>
        <p:nvSpPr>
          <p:cNvPr id="20" name="CuadroTexto 19">
            <a:extLst>
              <a:ext uri="{FF2B5EF4-FFF2-40B4-BE49-F238E27FC236}">
                <a16:creationId xmlns:a16="http://schemas.microsoft.com/office/drawing/2014/main" xmlns="" id="{4B95C315-CD51-A685-947E-9019E7E129FE}"/>
              </a:ext>
            </a:extLst>
          </p:cNvPr>
          <p:cNvSpPr txBox="1"/>
          <p:nvPr/>
        </p:nvSpPr>
        <p:spPr>
          <a:xfrm>
            <a:off x="4605398" y="5012206"/>
            <a:ext cx="1881504" cy="646331"/>
          </a:xfrm>
          <a:prstGeom prst="rect">
            <a:avLst/>
          </a:prstGeom>
          <a:noFill/>
        </p:spPr>
        <p:txBody>
          <a:bodyPr wrap="square" rtlCol="0">
            <a:spAutoFit/>
          </a:bodyPr>
          <a:lstStyle/>
          <a:p>
            <a:pPr algn="ctr"/>
            <a:r>
              <a:rPr lang="es-MX" dirty="0"/>
              <a:t>1 Ene ------------------5 Jun</a:t>
            </a:r>
          </a:p>
        </p:txBody>
      </p:sp>
      <p:sp>
        <p:nvSpPr>
          <p:cNvPr id="21" name="CuadroTexto 20">
            <a:extLst>
              <a:ext uri="{FF2B5EF4-FFF2-40B4-BE49-F238E27FC236}">
                <a16:creationId xmlns:a16="http://schemas.microsoft.com/office/drawing/2014/main" xmlns="" id="{1B1D1D26-0DA4-34FE-5874-52FE40889CF2}"/>
              </a:ext>
            </a:extLst>
          </p:cNvPr>
          <p:cNvSpPr txBox="1"/>
          <p:nvPr/>
        </p:nvSpPr>
        <p:spPr>
          <a:xfrm>
            <a:off x="2949645" y="2387173"/>
            <a:ext cx="2810590" cy="1015663"/>
          </a:xfrm>
          <a:prstGeom prst="rect">
            <a:avLst/>
          </a:prstGeom>
          <a:noFill/>
        </p:spPr>
        <p:txBody>
          <a:bodyPr wrap="square" rtlCol="0">
            <a:spAutoFit/>
          </a:bodyPr>
          <a:lstStyle/>
          <a:p>
            <a:pPr algn="ctr"/>
            <a:r>
              <a:rPr lang="es-MX" sz="2000" b="1" dirty="0"/>
              <a:t>¿Cuantos días le corresponden de vacaciones?</a:t>
            </a:r>
          </a:p>
        </p:txBody>
      </p:sp>
    </p:spTree>
    <p:extLst>
      <p:ext uri="{BB962C8B-B14F-4D97-AF65-F5344CB8AC3E}">
        <p14:creationId xmlns:p14="http://schemas.microsoft.com/office/powerpoint/2010/main" val="2924379676"/>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7" grpId="0"/>
      <p:bldP spid="18" grpId="0"/>
      <p:bldP spid="19" grpId="0"/>
      <p:bldP spid="20"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xmlns="" id="{B848A37F-EC4D-6A13-390B-ED4EE188F9B2}"/>
              </a:ext>
            </a:extLst>
          </p:cNvPr>
          <p:cNvSpPr>
            <a:spLocks noGrp="1"/>
          </p:cNvSpPr>
          <p:nvPr>
            <p:ph type="title"/>
          </p:nvPr>
        </p:nvSpPr>
        <p:spPr>
          <a:xfrm>
            <a:off x="1043608" y="335948"/>
            <a:ext cx="7010548" cy="1292852"/>
          </a:xfrm>
        </p:spPr>
        <p:txBody>
          <a:bodyPr>
            <a:normAutofit fontScale="90000"/>
          </a:bodyPr>
          <a:lstStyle/>
          <a:p>
            <a:r>
              <a:rPr lang="es-ES" dirty="0"/>
              <a:t>Reforma Ley Federal de Trabajo - Vacaciones</a:t>
            </a:r>
          </a:p>
        </p:txBody>
      </p:sp>
      <p:pic>
        <p:nvPicPr>
          <p:cNvPr id="5" name="Imagen 4">
            <a:extLst>
              <a:ext uri="{FF2B5EF4-FFF2-40B4-BE49-F238E27FC236}">
                <a16:creationId xmlns:a16="http://schemas.microsoft.com/office/drawing/2014/main" xmlns="" id="{EE96F4D1-070A-7BF3-3A6D-8316BE06C76A}"/>
              </a:ext>
            </a:extLst>
          </p:cNvPr>
          <p:cNvPicPr>
            <a:picLocks noChangeAspect="1"/>
          </p:cNvPicPr>
          <p:nvPr/>
        </p:nvPicPr>
        <p:blipFill>
          <a:blip r:embed="rId3"/>
          <a:stretch>
            <a:fillRect/>
          </a:stretch>
        </p:blipFill>
        <p:spPr>
          <a:xfrm>
            <a:off x="1475656" y="1772816"/>
            <a:ext cx="4860643" cy="2492638"/>
          </a:xfrm>
          <a:prstGeom prst="rect">
            <a:avLst/>
          </a:prstGeom>
        </p:spPr>
      </p:pic>
      <p:pic>
        <p:nvPicPr>
          <p:cNvPr id="12" name="Imagen 11">
            <a:extLst>
              <a:ext uri="{FF2B5EF4-FFF2-40B4-BE49-F238E27FC236}">
                <a16:creationId xmlns:a16="http://schemas.microsoft.com/office/drawing/2014/main" xmlns="" id="{46FE2C43-E725-3B91-766D-5BF2D0AF20EC}"/>
              </a:ext>
            </a:extLst>
          </p:cNvPr>
          <p:cNvPicPr>
            <a:picLocks noChangeAspect="1"/>
          </p:cNvPicPr>
          <p:nvPr/>
        </p:nvPicPr>
        <p:blipFill>
          <a:blip r:embed="rId4"/>
          <a:stretch>
            <a:fillRect/>
          </a:stretch>
        </p:blipFill>
        <p:spPr>
          <a:xfrm>
            <a:off x="3275856" y="4437112"/>
            <a:ext cx="5750719" cy="2228850"/>
          </a:xfrm>
          <a:prstGeom prst="rect">
            <a:avLst/>
          </a:prstGeom>
        </p:spPr>
      </p:pic>
    </p:spTree>
    <p:extLst>
      <p:ext uri="{BB962C8B-B14F-4D97-AF65-F5344CB8AC3E}">
        <p14:creationId xmlns:p14="http://schemas.microsoft.com/office/powerpoint/2010/main" val="2516193376"/>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579755" y="398274"/>
            <a:ext cx="6800557" cy="1446550"/>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Cambio en CONTPAQi® Nóminas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979712" y="2132844"/>
            <a:ext cx="5245969" cy="2830390"/>
          </a:xfrm>
          <a:prstGeom prst="rect">
            <a:avLst/>
          </a:prstGeom>
          <a:noFill/>
        </p:spPr>
        <p:txBody>
          <a:bodyPr wrap="square">
            <a:spAutoFit/>
          </a:bodyPr>
          <a:lstStyle/>
          <a:p>
            <a:pPr marL="457200" indent="-457200">
              <a:buFont typeface="Arial" panose="020B0604020202020204" pitchFamily="34" charset="0"/>
              <a:buChar char="•"/>
            </a:pPr>
            <a:r>
              <a:rPr lang="es-ES" sz="2000" dirty="0" smtClean="0">
                <a:latin typeface="Akzidenz-Grotesk BQ Light with " pitchFamily="2" charset="77"/>
                <a:ea typeface="Univers LT Std 55 Roman" charset="0"/>
                <a:cs typeface="Univers Condensed Light" panose="020F0302020204030204" pitchFamily="34" charset="0"/>
              </a:rPr>
              <a:t>Configuración </a:t>
            </a:r>
            <a:r>
              <a:rPr lang="es-ES" sz="2000" dirty="0">
                <a:latin typeface="Akzidenz-Grotesk BQ Light with " pitchFamily="2" charset="77"/>
                <a:ea typeface="Univers LT Std 55 Roman" charset="0"/>
                <a:cs typeface="Univers Condensed Light" panose="020F0302020204030204" pitchFamily="34" charset="0"/>
              </a:rPr>
              <a:t>de empresas</a:t>
            </a:r>
          </a:p>
          <a:p>
            <a:pPr marL="457200" indent="-457200">
              <a:buFont typeface="Arial" panose="020B0604020202020204" pitchFamily="34" charset="0"/>
              <a:buChar char="•"/>
            </a:pPr>
            <a:r>
              <a:rPr lang="es-ES" sz="2000" dirty="0">
                <a:latin typeface="Akzidenz-Grotesk BQ Light with " pitchFamily="2" charset="77"/>
                <a:ea typeface="Univers LT Std 55 Roman" charset="0"/>
                <a:cs typeface="Univers Condensed Light" panose="020F0302020204030204" pitchFamily="34" charset="0"/>
              </a:rPr>
              <a:t>Tabla de prestaciones</a:t>
            </a:r>
          </a:p>
          <a:p>
            <a:pPr marL="457200" indent="-457200">
              <a:buFont typeface="Arial" panose="020B0604020202020204" pitchFamily="34" charset="0"/>
              <a:buChar char="•"/>
            </a:pPr>
            <a:r>
              <a:rPr lang="es-ES" sz="2000" dirty="0">
                <a:latin typeface="Akzidenz-Grotesk BQ Light with " pitchFamily="2" charset="77"/>
                <a:ea typeface="Univers LT Std 55 Roman" charset="0"/>
                <a:cs typeface="Univers Condensed Light" panose="020F0302020204030204" pitchFamily="34" charset="0"/>
              </a:rPr>
              <a:t>Procesos</a:t>
            </a:r>
          </a:p>
          <a:p>
            <a:pPr marL="914400" lvl="1" indent="-457200">
              <a:buFont typeface="Arial" panose="020B0604020202020204" pitchFamily="34" charset="0"/>
              <a:buChar char="•"/>
            </a:pPr>
            <a:r>
              <a:rPr lang="es-ES" dirty="0">
                <a:latin typeface="Akzidenz-Grotesk BQ Light with " pitchFamily="2" charset="77"/>
                <a:ea typeface="Univers LT Std 55 Roman" charset="0"/>
                <a:cs typeface="Univers Condensed Light" panose="020F0302020204030204" pitchFamily="34" charset="0"/>
              </a:rPr>
              <a:t>Cálculo de SDI (Catálogo de empleados)</a:t>
            </a:r>
          </a:p>
          <a:p>
            <a:pPr marL="914400" lvl="1" indent="-457200">
              <a:buFont typeface="Arial" panose="020B0604020202020204" pitchFamily="34" charset="0"/>
              <a:buChar char="•"/>
            </a:pPr>
            <a:r>
              <a:rPr lang="es-ES" dirty="0">
                <a:latin typeface="Akzidenz-Grotesk BQ Light with " pitchFamily="2" charset="77"/>
                <a:ea typeface="Univers LT Std 55 Roman" charset="0"/>
                <a:cs typeface="Univers Condensed Light" panose="020F0302020204030204" pitchFamily="34" charset="0"/>
              </a:rPr>
              <a:t>Vacaciones (</a:t>
            </a:r>
            <a:r>
              <a:rPr lang="es-ES" dirty="0" err="1">
                <a:latin typeface="Akzidenz-Grotesk BQ Light with " pitchFamily="2" charset="77"/>
                <a:ea typeface="Univers LT Std 55 Roman" charset="0"/>
                <a:cs typeface="Univers Condensed Light" panose="020F0302020204030204" pitchFamily="34" charset="0"/>
              </a:rPr>
              <a:t>Kardex</a:t>
            </a:r>
            <a:r>
              <a:rPr lang="es-ES" dirty="0">
                <a:latin typeface="Akzidenz-Grotesk BQ Light with " pitchFamily="2" charset="77"/>
                <a:ea typeface="Univers LT Std 55 Roman" charset="0"/>
                <a:cs typeface="Univers Condensed Light" panose="020F0302020204030204" pitchFamily="34" charset="0"/>
              </a:rPr>
              <a:t> de vacaciones)</a:t>
            </a:r>
          </a:p>
          <a:p>
            <a:r>
              <a:rPr lang="es-ES" sz="2000" dirty="0" smtClean="0">
                <a:latin typeface="Akzidenz-Grotesk BQ Light with " pitchFamily="2" charset="77"/>
                <a:ea typeface="Univers LT Std 55 Roman" charset="0"/>
                <a:cs typeface="Univers Condensed Light" panose="020F0302020204030204" pitchFamily="34" charset="0"/>
              </a:rPr>
              <a:t>Actualización </a:t>
            </a:r>
            <a:r>
              <a:rPr lang="es-ES" sz="2000" dirty="0">
                <a:latin typeface="Akzidenz-Grotesk BQ Light with " pitchFamily="2" charset="77"/>
                <a:ea typeface="Univers LT Std 55 Roman" charset="0"/>
                <a:cs typeface="Univers Condensed Light" panose="020F0302020204030204" pitchFamily="34" charset="0"/>
              </a:rPr>
              <a:t>de tablas</a:t>
            </a:r>
          </a:p>
          <a:p>
            <a:pPr marL="1257300" lvl="2" indent="-342900">
              <a:lnSpc>
                <a:spcPct val="107000"/>
              </a:lnSpc>
              <a:spcAft>
                <a:spcPts val="800"/>
              </a:spcAft>
              <a:buFont typeface="Wingdings" panose="05000000000000000000" pitchFamily="2" charset="2"/>
              <a:buChar char="§"/>
            </a:pPr>
            <a:endParaRPr lang="es-MX" dirty="0">
              <a:latin typeface="Arial" panose="020B0604020202020204" pitchFamily="34" charset="0"/>
            </a:endParaRPr>
          </a:p>
          <a:p>
            <a:pPr rtl="0"/>
            <a:endParaRPr lang="es-MX" dirty="0">
              <a:latin typeface="Arial" panose="020B0604020202020204" pitchFamily="34" charset="0"/>
            </a:endParaRPr>
          </a:p>
          <a:p>
            <a:pPr rtl="0"/>
            <a:endParaRPr lang="es-MX" dirty="0">
              <a:latin typeface="Arial" panose="020B0604020202020204" pitchFamily="34" charset="0"/>
            </a:endParaRPr>
          </a:p>
        </p:txBody>
      </p:sp>
    </p:spTree>
    <p:custDataLst>
      <p:tags r:id="rId1"/>
    </p:custDataLst>
    <p:extLst>
      <p:ext uri="{BB962C8B-B14F-4D97-AF65-F5344CB8AC3E}">
        <p14:creationId xmlns:p14="http://schemas.microsoft.com/office/powerpoint/2010/main" val="1091800369"/>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4">
            <a:extLst>
              <a:ext uri="{FF2B5EF4-FFF2-40B4-BE49-F238E27FC236}">
                <a16:creationId xmlns:a16="http://schemas.microsoft.com/office/drawing/2014/main" xmlns="" id="{82A3671A-ADEF-3F41-AD2E-0AAF253CAF38}"/>
              </a:ext>
            </a:extLst>
          </p:cNvPr>
          <p:cNvSpPr txBox="1">
            <a:spLocks/>
          </p:cNvSpPr>
          <p:nvPr/>
        </p:nvSpPr>
        <p:spPr>
          <a:xfrm>
            <a:off x="812168" y="1485330"/>
            <a:ext cx="8139165" cy="10291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s-MX" sz="2800" dirty="0">
              <a:solidFill>
                <a:schemeClr val="bg2">
                  <a:lumMod val="50000"/>
                </a:schemeClr>
              </a:solidFill>
            </a:endParaRPr>
          </a:p>
        </p:txBody>
      </p:sp>
      <p:sp>
        <p:nvSpPr>
          <p:cNvPr id="10" name="Marcador de texto 4">
            <a:extLst>
              <a:ext uri="{FF2B5EF4-FFF2-40B4-BE49-F238E27FC236}">
                <a16:creationId xmlns:a16="http://schemas.microsoft.com/office/drawing/2014/main" xmlns="" id="{6F160F68-B7CE-DD44-9CD7-FE651A02955D}"/>
              </a:ext>
            </a:extLst>
          </p:cNvPr>
          <p:cNvSpPr txBox="1">
            <a:spLocks/>
          </p:cNvSpPr>
          <p:nvPr/>
        </p:nvSpPr>
        <p:spPr>
          <a:xfrm>
            <a:off x="1873034" y="4263903"/>
            <a:ext cx="5397932" cy="1029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s-ES_tradnl" sz="4000" b="1" dirty="0">
              <a:solidFill>
                <a:srgbClr val="0070C0"/>
              </a:solidFill>
              <a:latin typeface="Titillium"/>
            </a:endParaRPr>
          </a:p>
        </p:txBody>
      </p:sp>
      <p:sp>
        <p:nvSpPr>
          <p:cNvPr id="3" name="Título 2">
            <a:extLst>
              <a:ext uri="{FF2B5EF4-FFF2-40B4-BE49-F238E27FC236}">
                <a16:creationId xmlns:a16="http://schemas.microsoft.com/office/drawing/2014/main" xmlns="" id="{B848A37F-EC4D-6A13-390B-ED4EE188F9B2}"/>
              </a:ext>
            </a:extLst>
          </p:cNvPr>
          <p:cNvSpPr>
            <a:spLocks noGrp="1"/>
          </p:cNvSpPr>
          <p:nvPr>
            <p:ph type="title"/>
          </p:nvPr>
        </p:nvSpPr>
        <p:spPr>
          <a:xfrm>
            <a:off x="395536" y="116632"/>
            <a:ext cx="8139319" cy="936104"/>
          </a:xfrm>
        </p:spPr>
        <p:txBody>
          <a:bodyPr>
            <a:normAutofit fontScale="90000"/>
          </a:bodyPr>
          <a:lstStyle/>
          <a:p>
            <a:r>
              <a:rPr lang="es-ES" dirty="0"/>
              <a:t>Configuración de empresas</a:t>
            </a:r>
          </a:p>
        </p:txBody>
      </p:sp>
      <p:pic>
        <p:nvPicPr>
          <p:cNvPr id="4" name="Imagen 3">
            <a:extLst>
              <a:ext uri="{FF2B5EF4-FFF2-40B4-BE49-F238E27FC236}">
                <a16:creationId xmlns:a16="http://schemas.microsoft.com/office/drawing/2014/main" xmlns="" id="{6BBDA594-D349-221A-8586-9EEEA60FE30E}"/>
              </a:ext>
            </a:extLst>
          </p:cNvPr>
          <p:cNvPicPr>
            <a:picLocks noChangeAspect="1"/>
          </p:cNvPicPr>
          <p:nvPr/>
        </p:nvPicPr>
        <p:blipFill rotWithShape="1">
          <a:blip r:embed="rId3"/>
          <a:srcRect l="30251" t="58333" r="30637" b="8897"/>
          <a:stretch/>
        </p:blipFill>
        <p:spPr>
          <a:xfrm>
            <a:off x="5309392" y="1999912"/>
            <a:ext cx="3641941" cy="4577066"/>
          </a:xfrm>
          <a:prstGeom prst="rect">
            <a:avLst/>
          </a:prstGeom>
        </p:spPr>
      </p:pic>
      <p:sp>
        <p:nvSpPr>
          <p:cNvPr id="5" name="Rectángulo 4">
            <a:extLst>
              <a:ext uri="{FF2B5EF4-FFF2-40B4-BE49-F238E27FC236}">
                <a16:creationId xmlns:a16="http://schemas.microsoft.com/office/drawing/2014/main" xmlns="" id="{6CBA4397-90CD-B90D-E712-3A446FD11AB4}"/>
              </a:ext>
            </a:extLst>
          </p:cNvPr>
          <p:cNvSpPr/>
          <p:nvPr/>
        </p:nvSpPr>
        <p:spPr>
          <a:xfrm>
            <a:off x="6462667" y="4941168"/>
            <a:ext cx="1133669" cy="58571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texto 4">
            <a:extLst>
              <a:ext uri="{FF2B5EF4-FFF2-40B4-BE49-F238E27FC236}">
                <a16:creationId xmlns:a16="http://schemas.microsoft.com/office/drawing/2014/main" xmlns="" id="{E80E95B4-02D8-1055-D005-9DDF6DFC7C35}"/>
              </a:ext>
            </a:extLst>
          </p:cNvPr>
          <p:cNvSpPr txBox="1">
            <a:spLocks/>
          </p:cNvSpPr>
          <p:nvPr/>
        </p:nvSpPr>
        <p:spPr>
          <a:xfrm>
            <a:off x="478599" y="2879488"/>
            <a:ext cx="4525449" cy="17016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buFont typeface="Arial" panose="020B0604020202020204" pitchFamily="34" charset="0"/>
              <a:buChar char="•"/>
            </a:pPr>
            <a:r>
              <a:rPr lang="es-ES" sz="2800" dirty="0" smtClean="0"/>
              <a:t>Días reforma entrada en vigor</a:t>
            </a:r>
          </a:p>
          <a:p>
            <a:pPr marL="457200" indent="-457200">
              <a:buFont typeface="Arial" panose="020B0604020202020204" pitchFamily="34" charset="0"/>
              <a:buChar char="•"/>
            </a:pPr>
            <a:r>
              <a:rPr lang="es-ES" sz="2800" dirty="0" smtClean="0"/>
              <a:t>Días proporcionales</a:t>
            </a:r>
            <a:endParaRPr lang="es-MX" sz="2800" dirty="0"/>
          </a:p>
        </p:txBody>
      </p:sp>
    </p:spTree>
    <p:extLst>
      <p:ext uri="{BB962C8B-B14F-4D97-AF65-F5344CB8AC3E}">
        <p14:creationId xmlns:p14="http://schemas.microsoft.com/office/powerpoint/2010/main" val="1653837832"/>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1C7B0D6F-4E7C-9248-8706-E980FE593683}"/>
              </a:ext>
            </a:extLst>
          </p:cNvPr>
          <p:cNvSpPr/>
          <p:nvPr/>
        </p:nvSpPr>
        <p:spPr>
          <a:xfrm>
            <a:off x="1" y="374608"/>
            <a:ext cx="9144000" cy="646331"/>
          </a:xfrm>
          <a:prstGeom prst="rect">
            <a:avLst/>
          </a:prstGeom>
        </p:spPr>
        <p:txBody>
          <a:bodyPr wrap="square">
            <a:spAutoFit/>
          </a:bodyPr>
          <a:lstStyle/>
          <a:p>
            <a:pPr algn="ctr"/>
            <a:r>
              <a:rPr lang="es-MX" sz="3600" b="1" dirty="0" smtClean="0">
                <a:latin typeface="Titillium Web" pitchFamily="2" charset="77"/>
              </a:rPr>
              <a:t>Temario </a:t>
            </a:r>
            <a:endParaRPr lang="es-MX" sz="3600" b="1" dirty="0">
              <a:latin typeface="Titillium Web" pitchFamily="2" charset="77"/>
            </a:endParaRPr>
          </a:p>
        </p:txBody>
      </p:sp>
      <p:sp>
        <p:nvSpPr>
          <p:cNvPr id="5" name="CuadroTexto 4">
            <a:extLst>
              <a:ext uri="{FF2B5EF4-FFF2-40B4-BE49-F238E27FC236}">
                <a16:creationId xmlns="" xmlns:a16="http://schemas.microsoft.com/office/drawing/2014/main" id="{7E450DBF-1EB3-AD40-9230-B5AE0866D023}"/>
              </a:ext>
            </a:extLst>
          </p:cNvPr>
          <p:cNvSpPr txBox="1"/>
          <p:nvPr/>
        </p:nvSpPr>
        <p:spPr>
          <a:xfrm>
            <a:off x="436611" y="1527423"/>
            <a:ext cx="8355959" cy="2431435"/>
          </a:xfrm>
          <a:prstGeom prst="rect">
            <a:avLst/>
          </a:prstGeom>
          <a:noFill/>
        </p:spPr>
        <p:txBody>
          <a:bodyPr wrap="square" rtlCol="0">
            <a:spAutoFit/>
          </a:bodyPr>
          <a:lstStyle/>
          <a:p>
            <a:pPr algn="ctr"/>
            <a:r>
              <a:rPr lang="es-ES" sz="3200" b="1" dirty="0" smtClean="0">
                <a:latin typeface="Titillium Web" pitchFamily="2" charset="77"/>
              </a:rPr>
              <a:t>Cambiando indicadores</a:t>
            </a:r>
          </a:p>
          <a:p>
            <a:pPr algn="ctr"/>
            <a:r>
              <a:rPr lang="es-ES" sz="2400" dirty="0" smtClean="0">
                <a:solidFill>
                  <a:schemeClr val="tx1">
                    <a:lumMod val="65000"/>
                    <a:lumOff val="35000"/>
                  </a:schemeClr>
                </a:solidFill>
                <a:latin typeface="Titillium Web" pitchFamily="2" charset="77"/>
              </a:rPr>
              <a:t>Cambio de salarios mínimos</a:t>
            </a:r>
          </a:p>
          <a:p>
            <a:pPr algn="ctr"/>
            <a:r>
              <a:rPr lang="es-ES" sz="2400" dirty="0" smtClean="0">
                <a:solidFill>
                  <a:schemeClr val="tx1">
                    <a:lumMod val="65000"/>
                    <a:lumOff val="35000"/>
                  </a:schemeClr>
                </a:solidFill>
                <a:latin typeface="Titillium Web" pitchFamily="2" charset="77"/>
              </a:rPr>
              <a:t>Cambio de UMA</a:t>
            </a:r>
          </a:p>
          <a:p>
            <a:pPr algn="ctr"/>
            <a:r>
              <a:rPr lang="es-ES" sz="2400" dirty="0" smtClean="0">
                <a:solidFill>
                  <a:schemeClr val="tx1">
                    <a:lumMod val="65000"/>
                    <a:lumOff val="35000"/>
                  </a:schemeClr>
                </a:solidFill>
                <a:latin typeface="Titillium Web" pitchFamily="2" charset="77"/>
              </a:rPr>
              <a:t>Cambio de UMI</a:t>
            </a:r>
          </a:p>
          <a:p>
            <a:pPr algn="ctr"/>
            <a:r>
              <a:rPr lang="es-ES" sz="2400" dirty="0" smtClean="0">
                <a:solidFill>
                  <a:schemeClr val="tx1">
                    <a:lumMod val="65000"/>
                    <a:lumOff val="35000"/>
                  </a:schemeClr>
                </a:solidFill>
                <a:latin typeface="Titillium Web" pitchFamily="2" charset="77"/>
              </a:rPr>
              <a:t>Prima de Grado de riesgo</a:t>
            </a:r>
          </a:p>
          <a:p>
            <a:pPr algn="ctr"/>
            <a:r>
              <a:rPr lang="es-ES" sz="2400" dirty="0" smtClean="0">
                <a:solidFill>
                  <a:schemeClr val="tx1">
                    <a:lumMod val="65000"/>
                    <a:lumOff val="35000"/>
                  </a:schemeClr>
                </a:solidFill>
                <a:latin typeface="Titillium Web" pitchFamily="2" charset="77"/>
              </a:rPr>
              <a:t>Cambio tablas ISR  </a:t>
            </a:r>
            <a:endParaRPr lang="es-ES" sz="2400" dirty="0">
              <a:solidFill>
                <a:schemeClr val="tx1">
                  <a:lumMod val="65000"/>
                  <a:lumOff val="35000"/>
                </a:schemeClr>
              </a:solidFill>
              <a:latin typeface="Titillium Web" pitchFamily="2" charset="77"/>
            </a:endParaRPr>
          </a:p>
        </p:txBody>
      </p:sp>
      <p:pic>
        <p:nvPicPr>
          <p:cNvPr id="9" name="Imagen 8">
            <a:extLst>
              <a:ext uri="{FF2B5EF4-FFF2-40B4-BE49-F238E27FC236}">
                <a16:creationId xmlns="" xmlns:a16="http://schemas.microsoft.com/office/drawing/2014/main" id="{805C8122-44CF-4530-8ECB-E9B0F5EA0E4F}"/>
              </a:ext>
            </a:extLst>
          </p:cNvPr>
          <p:cNvPicPr>
            <a:picLocks noChangeAspect="1"/>
          </p:cNvPicPr>
          <p:nvPr/>
        </p:nvPicPr>
        <p:blipFill>
          <a:blip r:embed="rId3"/>
          <a:stretch>
            <a:fillRect/>
          </a:stretch>
        </p:blipFill>
        <p:spPr>
          <a:xfrm>
            <a:off x="2368296" y="3861048"/>
            <a:ext cx="4407408" cy="2370220"/>
          </a:xfrm>
          <a:prstGeom prst="rect">
            <a:avLst/>
          </a:prstGeom>
        </p:spPr>
      </p:pic>
    </p:spTree>
    <p:extLst>
      <p:ext uri="{BB962C8B-B14F-4D97-AF65-F5344CB8AC3E}">
        <p14:creationId xmlns:p14="http://schemas.microsoft.com/office/powerpoint/2010/main" val="164085502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xmlns="" id="{642FAE37-4EAD-8572-FBCA-FE6734DA1157}"/>
              </a:ext>
            </a:extLst>
          </p:cNvPr>
          <p:cNvPicPr>
            <a:picLocks noChangeAspect="1"/>
          </p:cNvPicPr>
          <p:nvPr/>
        </p:nvPicPr>
        <p:blipFill>
          <a:blip r:embed="rId3"/>
          <a:stretch>
            <a:fillRect/>
          </a:stretch>
        </p:blipFill>
        <p:spPr>
          <a:xfrm>
            <a:off x="744232" y="2299298"/>
            <a:ext cx="3714095" cy="3929208"/>
          </a:xfrm>
          <a:prstGeom prst="rect">
            <a:avLst/>
          </a:prstGeom>
        </p:spPr>
      </p:pic>
      <p:pic>
        <p:nvPicPr>
          <p:cNvPr id="7" name="Imagen 6">
            <a:extLst>
              <a:ext uri="{FF2B5EF4-FFF2-40B4-BE49-F238E27FC236}">
                <a16:creationId xmlns:a16="http://schemas.microsoft.com/office/drawing/2014/main" xmlns="" id="{84B659E2-12D6-2E09-593B-D4D9178CC78F}"/>
              </a:ext>
            </a:extLst>
          </p:cNvPr>
          <p:cNvPicPr>
            <a:picLocks noChangeAspect="1"/>
          </p:cNvPicPr>
          <p:nvPr/>
        </p:nvPicPr>
        <p:blipFill>
          <a:blip r:embed="rId4"/>
          <a:stretch>
            <a:fillRect/>
          </a:stretch>
        </p:blipFill>
        <p:spPr>
          <a:xfrm>
            <a:off x="5256209" y="2636912"/>
            <a:ext cx="3714095" cy="3929208"/>
          </a:xfrm>
          <a:prstGeom prst="rect">
            <a:avLst/>
          </a:prstGeom>
        </p:spPr>
      </p:pic>
      <p:sp>
        <p:nvSpPr>
          <p:cNvPr id="9" name="Marcador de texto 4">
            <a:extLst>
              <a:ext uri="{FF2B5EF4-FFF2-40B4-BE49-F238E27FC236}">
                <a16:creationId xmlns:a16="http://schemas.microsoft.com/office/drawing/2014/main" xmlns="" id="{82A3671A-ADEF-3F41-AD2E-0AAF253CAF38}"/>
              </a:ext>
            </a:extLst>
          </p:cNvPr>
          <p:cNvSpPr txBox="1">
            <a:spLocks/>
          </p:cNvSpPr>
          <p:nvPr/>
        </p:nvSpPr>
        <p:spPr>
          <a:xfrm>
            <a:off x="812168" y="1485330"/>
            <a:ext cx="8139165" cy="10291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s-MX" sz="2800" dirty="0">
              <a:solidFill>
                <a:schemeClr val="bg2">
                  <a:lumMod val="50000"/>
                </a:schemeClr>
              </a:solidFill>
            </a:endParaRPr>
          </a:p>
        </p:txBody>
      </p:sp>
      <p:sp>
        <p:nvSpPr>
          <p:cNvPr id="10" name="Marcador de texto 4">
            <a:extLst>
              <a:ext uri="{FF2B5EF4-FFF2-40B4-BE49-F238E27FC236}">
                <a16:creationId xmlns:a16="http://schemas.microsoft.com/office/drawing/2014/main" xmlns="" id="{6F160F68-B7CE-DD44-9CD7-FE651A02955D}"/>
              </a:ext>
            </a:extLst>
          </p:cNvPr>
          <p:cNvSpPr txBox="1">
            <a:spLocks/>
          </p:cNvSpPr>
          <p:nvPr/>
        </p:nvSpPr>
        <p:spPr>
          <a:xfrm>
            <a:off x="1873034" y="4263903"/>
            <a:ext cx="5397932" cy="1029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s-ES_tradnl" sz="4000" b="1" dirty="0">
              <a:solidFill>
                <a:srgbClr val="0070C0"/>
              </a:solidFill>
              <a:latin typeface="Titillium"/>
            </a:endParaRPr>
          </a:p>
        </p:txBody>
      </p:sp>
      <p:sp>
        <p:nvSpPr>
          <p:cNvPr id="3" name="Título 2">
            <a:extLst>
              <a:ext uri="{FF2B5EF4-FFF2-40B4-BE49-F238E27FC236}">
                <a16:creationId xmlns:a16="http://schemas.microsoft.com/office/drawing/2014/main" xmlns="" id="{B848A37F-EC4D-6A13-390B-ED4EE188F9B2}"/>
              </a:ext>
            </a:extLst>
          </p:cNvPr>
          <p:cNvSpPr>
            <a:spLocks noGrp="1"/>
          </p:cNvSpPr>
          <p:nvPr>
            <p:ph type="title"/>
          </p:nvPr>
        </p:nvSpPr>
        <p:spPr>
          <a:xfrm>
            <a:off x="1031473" y="327880"/>
            <a:ext cx="6636871" cy="724856"/>
          </a:xfrm>
        </p:spPr>
        <p:txBody>
          <a:bodyPr>
            <a:normAutofit fontScale="90000"/>
          </a:bodyPr>
          <a:lstStyle/>
          <a:p>
            <a:r>
              <a:rPr lang="es-ES" dirty="0"/>
              <a:t>Tabla de prestaciones</a:t>
            </a:r>
          </a:p>
        </p:txBody>
      </p:sp>
      <p:sp>
        <p:nvSpPr>
          <p:cNvPr id="5" name="Rectángulo 4">
            <a:extLst>
              <a:ext uri="{FF2B5EF4-FFF2-40B4-BE49-F238E27FC236}">
                <a16:creationId xmlns:a16="http://schemas.microsoft.com/office/drawing/2014/main" xmlns="" id="{6CBA4397-90CD-B90D-E712-3A446FD11AB4}"/>
              </a:ext>
            </a:extLst>
          </p:cNvPr>
          <p:cNvSpPr/>
          <p:nvPr/>
        </p:nvSpPr>
        <p:spPr>
          <a:xfrm>
            <a:off x="744232" y="3418765"/>
            <a:ext cx="994081" cy="2854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texto 4">
            <a:extLst>
              <a:ext uri="{FF2B5EF4-FFF2-40B4-BE49-F238E27FC236}">
                <a16:creationId xmlns:a16="http://schemas.microsoft.com/office/drawing/2014/main" xmlns="" id="{A5385E61-9FE9-C1C4-4EEC-83DF3E7C268A}"/>
              </a:ext>
            </a:extLst>
          </p:cNvPr>
          <p:cNvSpPr txBox="1">
            <a:spLocks/>
          </p:cNvSpPr>
          <p:nvPr/>
        </p:nvSpPr>
        <p:spPr>
          <a:xfrm>
            <a:off x="585788" y="1268760"/>
            <a:ext cx="8139165" cy="8831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dirty="0"/>
              <a:t>Se incluye una tabla "</a:t>
            </a:r>
            <a:r>
              <a:rPr lang="es-ES" dirty="0" err="1"/>
              <a:t>De_Ley</a:t>
            </a:r>
            <a:r>
              <a:rPr lang="es-ES" dirty="0"/>
              <a:t>" para guardar los importes de prestaciones de ley, la cual no será editable.</a:t>
            </a:r>
            <a:endParaRPr lang="es-MX" dirty="0"/>
          </a:p>
        </p:txBody>
      </p:sp>
      <p:sp>
        <p:nvSpPr>
          <p:cNvPr id="11" name="Rectángulo 10">
            <a:extLst>
              <a:ext uri="{FF2B5EF4-FFF2-40B4-BE49-F238E27FC236}">
                <a16:creationId xmlns:a16="http://schemas.microsoft.com/office/drawing/2014/main" xmlns="" id="{F1A07369-95F9-89D7-7FD8-A31AE3B2EC23}"/>
              </a:ext>
            </a:extLst>
          </p:cNvPr>
          <p:cNvSpPr/>
          <p:nvPr/>
        </p:nvSpPr>
        <p:spPr>
          <a:xfrm>
            <a:off x="3394026" y="3913588"/>
            <a:ext cx="484187" cy="23149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Rectángulo 13">
            <a:extLst>
              <a:ext uri="{FF2B5EF4-FFF2-40B4-BE49-F238E27FC236}">
                <a16:creationId xmlns:a16="http://schemas.microsoft.com/office/drawing/2014/main" xmlns="" id="{5DD0EFE7-08EA-4BDC-0121-B94F2430C511}"/>
              </a:ext>
            </a:extLst>
          </p:cNvPr>
          <p:cNvSpPr/>
          <p:nvPr/>
        </p:nvSpPr>
        <p:spPr>
          <a:xfrm>
            <a:off x="3344171" y="3433234"/>
            <a:ext cx="1031547" cy="40156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Rectángulo 14">
            <a:extLst>
              <a:ext uri="{FF2B5EF4-FFF2-40B4-BE49-F238E27FC236}">
                <a16:creationId xmlns:a16="http://schemas.microsoft.com/office/drawing/2014/main" xmlns="" id="{853C23FC-7FE6-EE0F-931C-D6DD4B5C99DE}"/>
              </a:ext>
            </a:extLst>
          </p:cNvPr>
          <p:cNvSpPr/>
          <p:nvPr/>
        </p:nvSpPr>
        <p:spPr>
          <a:xfrm>
            <a:off x="5256209" y="3719661"/>
            <a:ext cx="994081" cy="2854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Rectángulo 15">
            <a:extLst>
              <a:ext uri="{FF2B5EF4-FFF2-40B4-BE49-F238E27FC236}">
                <a16:creationId xmlns:a16="http://schemas.microsoft.com/office/drawing/2014/main" xmlns="" id="{A64FA677-4A07-3AB8-CCDF-1C9C520DDCA2}"/>
              </a:ext>
            </a:extLst>
          </p:cNvPr>
          <p:cNvSpPr/>
          <p:nvPr/>
        </p:nvSpPr>
        <p:spPr>
          <a:xfrm>
            <a:off x="7976245" y="4282434"/>
            <a:ext cx="484187" cy="23149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Rectángulo 16">
            <a:extLst>
              <a:ext uri="{FF2B5EF4-FFF2-40B4-BE49-F238E27FC236}">
                <a16:creationId xmlns:a16="http://schemas.microsoft.com/office/drawing/2014/main" xmlns="" id="{4C2FAB1C-AE9D-A119-76FE-8B61A65FCC23}"/>
              </a:ext>
            </a:extLst>
          </p:cNvPr>
          <p:cNvSpPr/>
          <p:nvPr/>
        </p:nvSpPr>
        <p:spPr>
          <a:xfrm>
            <a:off x="7840829" y="3828800"/>
            <a:ext cx="1031547" cy="40156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896107554"/>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4" grpId="0" animBg="1"/>
      <p:bldP spid="15" grpId="0" animBg="1"/>
      <p:bldP spid="16"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xmlns="" id="{063DCFFC-0424-4A94-5525-B9222A23B3F4}"/>
              </a:ext>
            </a:extLst>
          </p:cNvPr>
          <p:cNvPicPr>
            <a:picLocks noChangeAspect="1"/>
          </p:cNvPicPr>
          <p:nvPr/>
        </p:nvPicPr>
        <p:blipFill>
          <a:blip r:embed="rId3"/>
          <a:stretch>
            <a:fillRect/>
          </a:stretch>
        </p:blipFill>
        <p:spPr>
          <a:xfrm>
            <a:off x="6405561" y="2874804"/>
            <a:ext cx="2541092" cy="3807359"/>
          </a:xfrm>
          <a:prstGeom prst="rect">
            <a:avLst/>
          </a:prstGeom>
        </p:spPr>
      </p:pic>
      <p:sp>
        <p:nvSpPr>
          <p:cNvPr id="9" name="Marcador de texto 4">
            <a:extLst>
              <a:ext uri="{FF2B5EF4-FFF2-40B4-BE49-F238E27FC236}">
                <a16:creationId xmlns:a16="http://schemas.microsoft.com/office/drawing/2014/main" xmlns="" id="{82A3671A-ADEF-3F41-AD2E-0AAF253CAF38}"/>
              </a:ext>
            </a:extLst>
          </p:cNvPr>
          <p:cNvSpPr txBox="1">
            <a:spLocks/>
          </p:cNvSpPr>
          <p:nvPr/>
        </p:nvSpPr>
        <p:spPr>
          <a:xfrm>
            <a:off x="812168" y="1485330"/>
            <a:ext cx="8139165" cy="10291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s-MX" sz="2800" dirty="0">
              <a:solidFill>
                <a:schemeClr val="bg2">
                  <a:lumMod val="50000"/>
                </a:schemeClr>
              </a:solidFill>
            </a:endParaRPr>
          </a:p>
        </p:txBody>
      </p:sp>
      <p:sp>
        <p:nvSpPr>
          <p:cNvPr id="10" name="Marcador de texto 4">
            <a:extLst>
              <a:ext uri="{FF2B5EF4-FFF2-40B4-BE49-F238E27FC236}">
                <a16:creationId xmlns:a16="http://schemas.microsoft.com/office/drawing/2014/main" xmlns="" id="{6F160F68-B7CE-DD44-9CD7-FE651A02955D}"/>
              </a:ext>
            </a:extLst>
          </p:cNvPr>
          <p:cNvSpPr txBox="1">
            <a:spLocks/>
          </p:cNvSpPr>
          <p:nvPr/>
        </p:nvSpPr>
        <p:spPr>
          <a:xfrm>
            <a:off x="1873034" y="4263903"/>
            <a:ext cx="5397932" cy="1029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s-ES_tradnl" sz="4000" b="1" dirty="0">
              <a:solidFill>
                <a:srgbClr val="0070C0"/>
              </a:solidFill>
              <a:latin typeface="Titillium"/>
            </a:endParaRPr>
          </a:p>
        </p:txBody>
      </p:sp>
      <p:sp>
        <p:nvSpPr>
          <p:cNvPr id="3" name="Título 2">
            <a:extLst>
              <a:ext uri="{FF2B5EF4-FFF2-40B4-BE49-F238E27FC236}">
                <a16:creationId xmlns:a16="http://schemas.microsoft.com/office/drawing/2014/main" xmlns="" id="{B848A37F-EC4D-6A13-390B-ED4EE188F9B2}"/>
              </a:ext>
            </a:extLst>
          </p:cNvPr>
          <p:cNvSpPr>
            <a:spLocks noGrp="1"/>
          </p:cNvSpPr>
          <p:nvPr>
            <p:ph type="title"/>
          </p:nvPr>
        </p:nvSpPr>
        <p:spPr>
          <a:xfrm>
            <a:off x="931637" y="404118"/>
            <a:ext cx="7280725" cy="1152674"/>
          </a:xfrm>
        </p:spPr>
        <p:txBody>
          <a:bodyPr>
            <a:normAutofit fontScale="90000"/>
          </a:bodyPr>
          <a:lstStyle/>
          <a:p>
            <a:pPr algn="ctr"/>
            <a:r>
              <a:rPr lang="pt-BR" dirty="0"/>
              <a:t>Cálculo de SDI (Catálogo de </a:t>
            </a:r>
            <a:r>
              <a:rPr lang="pt-BR" dirty="0" err="1" smtClean="0"/>
              <a:t>empleados</a:t>
            </a:r>
            <a:r>
              <a:rPr lang="pt-BR" dirty="0" smtClean="0"/>
              <a:t>)</a:t>
            </a:r>
            <a:endParaRPr lang="es-ES" dirty="0"/>
          </a:p>
        </p:txBody>
      </p:sp>
      <p:sp>
        <p:nvSpPr>
          <p:cNvPr id="2" name="Marcador de texto 4">
            <a:extLst>
              <a:ext uri="{FF2B5EF4-FFF2-40B4-BE49-F238E27FC236}">
                <a16:creationId xmlns:a16="http://schemas.microsoft.com/office/drawing/2014/main" xmlns="" id="{A5385E61-9FE9-C1C4-4EEC-83DF3E7C268A}"/>
              </a:ext>
            </a:extLst>
          </p:cNvPr>
          <p:cNvSpPr txBox="1">
            <a:spLocks/>
          </p:cNvSpPr>
          <p:nvPr/>
        </p:nvSpPr>
        <p:spPr>
          <a:xfrm>
            <a:off x="683569" y="2060848"/>
            <a:ext cx="5616623" cy="30215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sz="2800" dirty="0"/>
              <a:t>El cálculo del Salario Diario Integrado (SDI) desde el Catálogo de Empleado tomará el Factor de integración considerando la fecha de entrada en vigor de la Tabla de Prestación asignada al empleado.</a:t>
            </a:r>
            <a:endParaRPr lang="es-MX" sz="2800" dirty="0"/>
          </a:p>
        </p:txBody>
      </p:sp>
      <p:sp>
        <p:nvSpPr>
          <p:cNvPr id="17" name="Rectángulo 16">
            <a:extLst>
              <a:ext uri="{FF2B5EF4-FFF2-40B4-BE49-F238E27FC236}">
                <a16:creationId xmlns:a16="http://schemas.microsoft.com/office/drawing/2014/main" xmlns="" id="{4C2FAB1C-AE9D-A119-76FE-8B61A65FCC23}"/>
              </a:ext>
            </a:extLst>
          </p:cNvPr>
          <p:cNvSpPr/>
          <p:nvPr/>
        </p:nvSpPr>
        <p:spPr>
          <a:xfrm>
            <a:off x="7308304" y="4294294"/>
            <a:ext cx="558209" cy="2868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573822519"/>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685C0381-C5D8-1F4F-5056-A10ADD9BE975}"/>
              </a:ext>
            </a:extLst>
          </p:cNvPr>
          <p:cNvPicPr>
            <a:picLocks noChangeAspect="1"/>
          </p:cNvPicPr>
          <p:nvPr/>
        </p:nvPicPr>
        <p:blipFill>
          <a:blip r:embed="rId3"/>
          <a:stretch>
            <a:fillRect/>
          </a:stretch>
        </p:blipFill>
        <p:spPr>
          <a:xfrm>
            <a:off x="2731647" y="2875856"/>
            <a:ext cx="2539689" cy="3805258"/>
          </a:xfrm>
          <a:prstGeom prst="rect">
            <a:avLst/>
          </a:prstGeom>
        </p:spPr>
      </p:pic>
      <p:sp>
        <p:nvSpPr>
          <p:cNvPr id="9" name="Marcador de texto 4">
            <a:extLst>
              <a:ext uri="{FF2B5EF4-FFF2-40B4-BE49-F238E27FC236}">
                <a16:creationId xmlns:a16="http://schemas.microsoft.com/office/drawing/2014/main" xmlns="" id="{82A3671A-ADEF-3F41-AD2E-0AAF253CAF38}"/>
              </a:ext>
            </a:extLst>
          </p:cNvPr>
          <p:cNvSpPr txBox="1">
            <a:spLocks/>
          </p:cNvSpPr>
          <p:nvPr/>
        </p:nvSpPr>
        <p:spPr>
          <a:xfrm>
            <a:off x="812168" y="1485330"/>
            <a:ext cx="8139165" cy="10291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s-MX" sz="2800" dirty="0">
              <a:solidFill>
                <a:schemeClr val="bg2">
                  <a:lumMod val="50000"/>
                </a:schemeClr>
              </a:solidFill>
            </a:endParaRPr>
          </a:p>
        </p:txBody>
      </p:sp>
      <p:sp>
        <p:nvSpPr>
          <p:cNvPr id="10" name="Marcador de texto 4">
            <a:extLst>
              <a:ext uri="{FF2B5EF4-FFF2-40B4-BE49-F238E27FC236}">
                <a16:creationId xmlns:a16="http://schemas.microsoft.com/office/drawing/2014/main" xmlns="" id="{6F160F68-B7CE-DD44-9CD7-FE651A02955D}"/>
              </a:ext>
            </a:extLst>
          </p:cNvPr>
          <p:cNvSpPr txBox="1">
            <a:spLocks/>
          </p:cNvSpPr>
          <p:nvPr/>
        </p:nvSpPr>
        <p:spPr>
          <a:xfrm>
            <a:off x="1873034" y="4263903"/>
            <a:ext cx="5397932" cy="1029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s-ES_tradnl" sz="4000" b="1" dirty="0">
              <a:solidFill>
                <a:srgbClr val="0070C0"/>
              </a:solidFill>
              <a:latin typeface="Titillium"/>
            </a:endParaRPr>
          </a:p>
        </p:txBody>
      </p:sp>
      <p:sp>
        <p:nvSpPr>
          <p:cNvPr id="3" name="Título 2">
            <a:extLst>
              <a:ext uri="{FF2B5EF4-FFF2-40B4-BE49-F238E27FC236}">
                <a16:creationId xmlns:a16="http://schemas.microsoft.com/office/drawing/2014/main" xmlns="" id="{B848A37F-EC4D-6A13-390B-ED4EE188F9B2}"/>
              </a:ext>
            </a:extLst>
          </p:cNvPr>
          <p:cNvSpPr>
            <a:spLocks noGrp="1"/>
          </p:cNvSpPr>
          <p:nvPr>
            <p:ph type="title"/>
          </p:nvPr>
        </p:nvSpPr>
        <p:spPr>
          <a:xfrm>
            <a:off x="-20150" y="335948"/>
            <a:ext cx="9144000" cy="716788"/>
          </a:xfrm>
        </p:spPr>
        <p:txBody>
          <a:bodyPr>
            <a:normAutofit/>
          </a:bodyPr>
          <a:lstStyle/>
          <a:p>
            <a:r>
              <a:rPr lang="pt-BR" sz="3600" dirty="0" err="1"/>
              <a:t>Vacaciones</a:t>
            </a:r>
            <a:r>
              <a:rPr lang="pt-BR" sz="3600" dirty="0"/>
              <a:t> (</a:t>
            </a:r>
            <a:r>
              <a:rPr lang="pt-BR" sz="3600" dirty="0" err="1"/>
              <a:t>Kardex</a:t>
            </a:r>
            <a:r>
              <a:rPr lang="pt-BR" sz="3600" dirty="0"/>
              <a:t> de </a:t>
            </a:r>
            <a:r>
              <a:rPr lang="pt-BR" sz="3600" dirty="0" err="1"/>
              <a:t>vacaciones</a:t>
            </a:r>
            <a:r>
              <a:rPr lang="pt-BR" sz="3600" dirty="0"/>
              <a:t>)</a:t>
            </a:r>
            <a:endParaRPr lang="es-ES" sz="3600" dirty="0"/>
          </a:p>
        </p:txBody>
      </p:sp>
      <p:sp>
        <p:nvSpPr>
          <p:cNvPr id="2" name="Marcador de texto 4">
            <a:extLst>
              <a:ext uri="{FF2B5EF4-FFF2-40B4-BE49-F238E27FC236}">
                <a16:creationId xmlns:a16="http://schemas.microsoft.com/office/drawing/2014/main" xmlns="" id="{A5385E61-9FE9-C1C4-4EEC-83DF3E7C268A}"/>
              </a:ext>
            </a:extLst>
          </p:cNvPr>
          <p:cNvSpPr txBox="1">
            <a:spLocks/>
          </p:cNvSpPr>
          <p:nvPr/>
        </p:nvSpPr>
        <p:spPr>
          <a:xfrm>
            <a:off x="539552" y="1124744"/>
            <a:ext cx="8139165" cy="10291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dirty="0"/>
              <a:t>Dentro del Kardex de vacaciones se calculará la parte proporcional de los días de vacaciones del año en curso de acuerdo con las prestaciones que tenga el trabajador y la fecha de vigencia de las prestaciones que haya tenido desde su último aniversario laboral.</a:t>
            </a:r>
          </a:p>
          <a:p>
            <a:pPr algn="just"/>
            <a:r>
              <a:rPr lang="es-ES" dirty="0"/>
              <a:t> </a:t>
            </a:r>
            <a:endParaRPr lang="es-MX" dirty="0"/>
          </a:p>
        </p:txBody>
      </p:sp>
      <p:sp>
        <p:nvSpPr>
          <p:cNvPr id="17" name="Rectángulo 16">
            <a:extLst>
              <a:ext uri="{FF2B5EF4-FFF2-40B4-BE49-F238E27FC236}">
                <a16:creationId xmlns:a16="http://schemas.microsoft.com/office/drawing/2014/main" xmlns="" id="{4C2FAB1C-AE9D-A119-76FE-8B61A65FCC23}"/>
              </a:ext>
            </a:extLst>
          </p:cNvPr>
          <p:cNvSpPr/>
          <p:nvPr/>
        </p:nvSpPr>
        <p:spPr>
          <a:xfrm>
            <a:off x="4229815" y="6238510"/>
            <a:ext cx="558209" cy="2868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a:extLst>
              <a:ext uri="{FF2B5EF4-FFF2-40B4-BE49-F238E27FC236}">
                <a16:creationId xmlns:a16="http://schemas.microsoft.com/office/drawing/2014/main" xmlns="" id="{25847485-955A-01F0-091A-41691884F2C0}"/>
              </a:ext>
            </a:extLst>
          </p:cNvPr>
          <p:cNvPicPr>
            <a:picLocks noChangeAspect="1"/>
          </p:cNvPicPr>
          <p:nvPr/>
        </p:nvPicPr>
        <p:blipFill rotWithShape="1">
          <a:blip r:embed="rId4"/>
          <a:srcRect b="47665"/>
          <a:stretch/>
        </p:blipFill>
        <p:spPr>
          <a:xfrm>
            <a:off x="5809461" y="4799696"/>
            <a:ext cx="3141872" cy="1806337"/>
          </a:xfrm>
          <a:prstGeom prst="rect">
            <a:avLst/>
          </a:prstGeom>
        </p:spPr>
      </p:pic>
    </p:spTree>
    <p:extLst>
      <p:ext uri="{BB962C8B-B14F-4D97-AF65-F5344CB8AC3E}">
        <p14:creationId xmlns:p14="http://schemas.microsoft.com/office/powerpoint/2010/main" val="3564899923"/>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363556" y="427311"/>
            <a:ext cx="8600932"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Actualización en línea de tablas </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543575" y="1038215"/>
            <a:ext cx="8096877" cy="2246769"/>
          </a:xfrm>
          <a:prstGeom prst="rect">
            <a:avLst/>
          </a:prstGeom>
          <a:noFill/>
        </p:spPr>
        <p:txBody>
          <a:bodyPr wrap="square">
            <a:spAutoFit/>
          </a:bodyPr>
          <a:lstStyle/>
          <a:p>
            <a:pPr algn="just" rtl="0"/>
            <a:r>
              <a:rPr lang="es-MX" sz="2000" dirty="0">
                <a:latin typeface="Arial" panose="020B0604020202020204" pitchFamily="34" charset="0"/>
              </a:rPr>
              <a:t>A partir de esta versión, dentro del módulo de Escaneo de constancia de </a:t>
            </a:r>
            <a:r>
              <a:rPr lang="es-MX" sz="2000" dirty="0" smtClean="0">
                <a:latin typeface="Arial" panose="020B0604020202020204" pitchFamily="34" charset="0"/>
              </a:rPr>
              <a:t>situación fiscal</a:t>
            </a:r>
            <a:r>
              <a:rPr lang="es-MX" sz="2000" dirty="0">
                <a:latin typeface="Arial" panose="020B0604020202020204" pitchFamily="34" charset="0"/>
              </a:rPr>
              <a:t> contiene un nuevo filtro, Mostrar todos los empleados que están en la empresa junto con las constancias escaneadas, para mostrar los empleados que no fueron escaneados, teniendo así la facilidad de identificarlos para que en un momento posterior se puedan cotejar con su constancia de situación fiscal escaneada.</a:t>
            </a:r>
          </a:p>
        </p:txBody>
      </p:sp>
      <p:pic>
        <p:nvPicPr>
          <p:cNvPr id="8194" name="Picture 2">
            <a:extLst>
              <a:ext uri="{FF2B5EF4-FFF2-40B4-BE49-F238E27FC236}">
                <a16:creationId xmlns:a16="http://schemas.microsoft.com/office/drawing/2014/main" xmlns="" id="{3B8B566E-D7D1-EEC6-ADF3-432DE1CD3D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2005" y="2965563"/>
            <a:ext cx="3620018" cy="3847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26806443"/>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576064" y="427311"/>
            <a:ext cx="8892480"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Actualización en línea de tablas </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838199" y="1595741"/>
            <a:ext cx="7524137" cy="5078313"/>
          </a:xfrm>
          <a:prstGeom prst="rect">
            <a:avLst/>
          </a:prstGeom>
          <a:noFill/>
        </p:spPr>
        <p:txBody>
          <a:bodyPr wrap="square">
            <a:spAutoFit/>
          </a:bodyPr>
          <a:lstStyle/>
          <a:p>
            <a:pPr algn="just" rtl="0"/>
            <a:r>
              <a:rPr lang="es-MX" dirty="0">
                <a:latin typeface="Arial" panose="020B0604020202020204" pitchFamily="34" charset="0"/>
              </a:rPr>
              <a:t>A partir de esta versión, el sistema realizará la actualización de las tablas de Salarios Mínimos, UMA y UMI, mediante un mecanismo que ya no requiere una actualización del sistema para cada ocasión, si no que estará buscando actualizaciones en Internet, y al encontrar alguna, la actualización se realizará de manera automática al ingresar a la empresa.</a:t>
            </a: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p:txBody>
      </p:sp>
      <p:pic>
        <p:nvPicPr>
          <p:cNvPr id="6146" name="Picture 2">
            <a:extLst>
              <a:ext uri="{FF2B5EF4-FFF2-40B4-BE49-F238E27FC236}">
                <a16:creationId xmlns:a16="http://schemas.microsoft.com/office/drawing/2014/main" xmlns="" id="{20FD337E-E78A-BA41-0792-4246D0842E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7307" y="3284984"/>
            <a:ext cx="5665919" cy="30318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86353193"/>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800224"/>
            <a:ext cx="2382440"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6967" y="359982"/>
            <a:ext cx="7430690"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981555"/>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53752" y="211488"/>
            <a:ext cx="7030616" cy="841248"/>
          </a:xfrm>
        </p:spPr>
        <p:txBody>
          <a:bodyPr>
            <a:normAutofit/>
          </a:bodyPr>
          <a:lstStyle/>
          <a:p>
            <a:pPr algn="l"/>
            <a:r>
              <a:rPr lang="es-MX" b="1" dirty="0">
                <a:solidFill>
                  <a:schemeClr val="accent1">
                    <a:lumMod val="75000"/>
                  </a:schemeClr>
                </a:solidFill>
                <a:latin typeface="Titillium Web" pitchFamily="2" charset="77"/>
                <a:ea typeface="+mn-ea"/>
                <a:cs typeface="+mn-cs"/>
              </a:rPr>
              <a:t>CAMBIANDO   INDICADORES</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1897240"/>
            <a:ext cx="3755283" cy="3331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23790617"/>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91680" y="125760"/>
            <a:ext cx="5760640" cy="1143000"/>
          </a:xfrm>
        </p:spPr>
        <p:txBody>
          <a:bodyPr>
            <a:normAutofit fontScale="90000"/>
          </a:bodyPr>
          <a:lstStyle/>
          <a:p>
            <a:r>
              <a:rPr lang="es-MX" b="1" dirty="0" smtClean="0">
                <a:solidFill>
                  <a:schemeClr val="accent1">
                    <a:lumMod val="75000"/>
                  </a:schemeClr>
                </a:solidFill>
                <a:latin typeface="Titillium Web" pitchFamily="2" charset="77"/>
                <a:ea typeface="+mn-ea"/>
                <a:cs typeface="+mn-cs"/>
              </a:rPr>
              <a:t> Tabla Salarios mínimos</a:t>
            </a:r>
            <a:endParaRPr lang="es-MX" b="1" dirty="0">
              <a:solidFill>
                <a:schemeClr val="accent1">
                  <a:lumMod val="75000"/>
                </a:schemeClr>
              </a:solidFill>
              <a:latin typeface="Titillium Web" pitchFamily="2" charset="77"/>
              <a:ea typeface="+mn-ea"/>
              <a:cs typeface="+mn-cs"/>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95325" y="1664494"/>
            <a:ext cx="7905750" cy="430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2435224"/>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097978" y="116632"/>
            <a:ext cx="6800557"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Salarios mínimos </a:t>
            </a:r>
            <a:r>
              <a:rPr lang="es-MX" sz="4400" b="1" dirty="0" smtClean="0">
                <a:solidFill>
                  <a:schemeClr val="accent1">
                    <a:lumMod val="75000"/>
                  </a:schemeClr>
                </a:solidFill>
                <a:latin typeface="Titillium Web" pitchFamily="2" charset="77"/>
              </a:rPr>
              <a:t>2023</a:t>
            </a:r>
            <a:endParaRPr lang="es-MX" sz="4400" b="1" dirty="0">
              <a:solidFill>
                <a:schemeClr val="accent1">
                  <a:lumMod val="75000"/>
                </a:schemeClr>
              </a:solidFill>
              <a:latin typeface="Titillium Web" pitchFamily="2" charset="77"/>
            </a:endParaRP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716054" y="900679"/>
            <a:ext cx="7524137" cy="2585323"/>
          </a:xfrm>
          <a:prstGeom prst="rect">
            <a:avLst/>
          </a:prstGeom>
          <a:noFill/>
        </p:spPr>
        <p:txBody>
          <a:bodyPr wrap="square">
            <a:spAutoFit/>
          </a:bodyPr>
          <a:lstStyle/>
          <a:p>
            <a:r>
              <a:rPr lang="es-MX" b="0" i="0" dirty="0">
                <a:effectLst/>
                <a:latin typeface="Arial" panose="020B0604020202020204" pitchFamily="34" charset="0"/>
              </a:rPr>
              <a:t>A partir de esta versión, se agrega el nuevo salario mínimo que tendrá vigencia a partir del </a:t>
            </a:r>
            <a:r>
              <a:rPr lang="es-MX" b="1" i="0" dirty="0" smtClean="0">
                <a:effectLst/>
                <a:latin typeface="Arial" panose="020B0604020202020204" pitchFamily="34" charset="0"/>
              </a:rPr>
              <a:t>01 </a:t>
            </a:r>
            <a:r>
              <a:rPr lang="es-MX" b="1" i="0" dirty="0">
                <a:effectLst/>
                <a:latin typeface="Arial" panose="020B0604020202020204" pitchFamily="34" charset="0"/>
              </a:rPr>
              <a:t>de enero de </a:t>
            </a:r>
            <a:r>
              <a:rPr lang="es-MX" b="1" i="0" dirty="0" smtClean="0">
                <a:effectLst/>
                <a:latin typeface="Arial" panose="020B0604020202020204" pitchFamily="34" charset="0"/>
              </a:rPr>
              <a:t>2023 ( recomendable tener ver 15.31 para que  actualice automáticamente , no actualiza tabla isr)</a:t>
            </a:r>
          </a:p>
          <a:p>
            <a:endParaRPr lang="es-MX" b="1" dirty="0">
              <a:latin typeface="Arial" panose="020B0604020202020204" pitchFamily="34" charset="0"/>
            </a:endParaRPr>
          </a:p>
          <a:p>
            <a:r>
              <a:rPr lang="es-MX" dirty="0">
                <a:latin typeface="Arial" panose="020B0604020202020204" pitchFamily="34" charset="0"/>
              </a:rPr>
              <a:t>Al ingresar al menú </a:t>
            </a:r>
            <a:r>
              <a:rPr lang="es-MX" b="1" dirty="0">
                <a:latin typeface="Arial" panose="020B0604020202020204" pitchFamily="34" charset="0"/>
              </a:rPr>
              <a:t>Tablas</a:t>
            </a:r>
            <a:r>
              <a:rPr lang="es-MX" dirty="0">
                <a:latin typeface="Arial" panose="020B0604020202020204" pitchFamily="34" charset="0"/>
              </a:rPr>
              <a:t> en la opción </a:t>
            </a:r>
            <a:r>
              <a:rPr lang="es-MX" b="1" dirty="0">
                <a:latin typeface="Arial" panose="020B0604020202020204" pitchFamily="34" charset="0"/>
              </a:rPr>
              <a:t>Tablas de la empresa</a:t>
            </a:r>
            <a:r>
              <a:rPr lang="es-MX" dirty="0">
                <a:latin typeface="Arial" panose="020B0604020202020204" pitchFamily="34" charset="0"/>
              </a:rPr>
              <a:t>, en la tabla de </a:t>
            </a:r>
            <a:r>
              <a:rPr lang="es-MX" b="1" dirty="0" err="1">
                <a:latin typeface="Arial" panose="020B0604020202020204" pitchFamily="34" charset="0"/>
              </a:rPr>
              <a:t>SalariosMinimos</a:t>
            </a:r>
            <a:r>
              <a:rPr lang="es-MX" dirty="0">
                <a:latin typeface="Arial" panose="020B0604020202020204" pitchFamily="34" charset="0"/>
              </a:rPr>
              <a:t> se mostrará un nuevo registro que contiene el valor de </a:t>
            </a:r>
            <a:r>
              <a:rPr lang="es-MX" dirty="0" smtClean="0">
                <a:latin typeface="Arial" panose="020B0604020202020204" pitchFamily="34" charset="0"/>
              </a:rPr>
              <a:t>$ 207.44</a:t>
            </a:r>
            <a:r>
              <a:rPr lang="es-MX" dirty="0">
                <a:latin typeface="Arial" panose="020B0604020202020204" pitchFamily="34" charset="0"/>
              </a:rPr>
              <a:t> pesos para las zonas A y B, mientras que en la zona C será de </a:t>
            </a:r>
            <a:r>
              <a:rPr lang="es-MX" dirty="0" smtClean="0">
                <a:latin typeface="Arial" panose="020B0604020202020204" pitchFamily="34" charset="0"/>
              </a:rPr>
              <a:t>$ 314.41  pesos FECHA DE CAMBIO LO QUE INDIQUE LA LEY REGULARMENTE 1 ENERO.</a:t>
            </a:r>
            <a:endParaRPr lang="es-MX" dirty="0">
              <a:latin typeface="Arial" panose="020B0604020202020204" pitchFamily="34" charset="0"/>
            </a:endParaRPr>
          </a:p>
        </p:txBody>
      </p:sp>
      <p:pic>
        <p:nvPicPr>
          <p:cNvPr id="2050" name="Picture 2">
            <a:extLst>
              <a:ext uri="{FF2B5EF4-FFF2-40B4-BE49-F238E27FC236}">
                <a16:creationId xmlns="" xmlns:a16="http://schemas.microsoft.com/office/drawing/2014/main" id="{6ED3AA54-42C9-4EA3-9964-102C3DA22A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6994" y="3140968"/>
            <a:ext cx="3088515" cy="3456384"/>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 xmlns:a16="http://schemas.microsoft.com/office/drawing/2014/main" id="{237E8E6C-3363-423B-9034-B240DBB31922}"/>
              </a:ext>
            </a:extLst>
          </p:cNvPr>
          <p:cNvSpPr/>
          <p:nvPr/>
        </p:nvSpPr>
        <p:spPr>
          <a:xfrm>
            <a:off x="2886995" y="4659097"/>
            <a:ext cx="818536" cy="1179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 xmlns:a16="http://schemas.microsoft.com/office/drawing/2014/main" id="{A31D309E-85D7-4CDC-A300-0AD277096372}"/>
              </a:ext>
            </a:extLst>
          </p:cNvPr>
          <p:cNvSpPr/>
          <p:nvPr/>
        </p:nvSpPr>
        <p:spPr>
          <a:xfrm>
            <a:off x="3779912" y="6368008"/>
            <a:ext cx="1533834" cy="2293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ustDataLst>
      <p:tags r:id="rId1"/>
    </p:custDataLst>
    <p:extLst>
      <p:ext uri="{BB962C8B-B14F-4D97-AF65-F5344CB8AC3E}">
        <p14:creationId xmlns:p14="http://schemas.microsoft.com/office/powerpoint/2010/main" val="756466126"/>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4939" y="331789"/>
            <a:ext cx="2528888"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1100106" y="1554163"/>
            <a:ext cx="7096188"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785029"/>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95936" y="288033"/>
            <a:ext cx="1836222" cy="764703"/>
          </a:xfrm>
        </p:spPr>
        <p:txBody>
          <a:bodyPr>
            <a:normAutofit/>
          </a:bodyPr>
          <a:lstStyle/>
          <a:p>
            <a:pPr algn="l"/>
            <a:r>
              <a:rPr lang="es-MX" b="1" dirty="0">
                <a:solidFill>
                  <a:schemeClr val="accent1">
                    <a:lumMod val="75000"/>
                  </a:schemeClr>
                </a:solidFill>
                <a:latin typeface="Titillium Web" pitchFamily="2" charset="77"/>
                <a:ea typeface="+mn-ea"/>
                <a:cs typeface="+mn-cs"/>
              </a:rPr>
              <a:t>UMA</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819839" y="2349040"/>
            <a:ext cx="5502875" cy="438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634468" y="1052736"/>
            <a:ext cx="8258012" cy="1323439"/>
          </a:xfrm>
          <a:prstGeom prst="rect">
            <a:avLst/>
          </a:prstGeom>
        </p:spPr>
        <p:txBody>
          <a:bodyPr wrap="square">
            <a:spAutoFit/>
          </a:bodyPr>
          <a:lstStyle/>
          <a:p>
            <a:pPr algn="just"/>
            <a:r>
              <a:rPr lang="es-MX" sz="2000" dirty="0"/>
              <a:t>La Unidad de Medida y Actualización (UMA) es la referencia económica en pesos para determinar la cuantía del pago de las obligaciones y supuestos previstos en las leyes federales, de las entidades federativas, así como en las disposiciones jurídicas que emanen de todas las anteriores.</a:t>
            </a:r>
          </a:p>
        </p:txBody>
      </p:sp>
      <p:sp>
        <p:nvSpPr>
          <p:cNvPr id="7" name="Rectángulo 7">
            <a:extLst>
              <a:ext uri="{FF2B5EF4-FFF2-40B4-BE49-F238E27FC236}">
                <a16:creationId xmlns="" xmlns:a16="http://schemas.microsoft.com/office/drawing/2014/main" id="{A31D309E-85D7-4CDC-A300-0AD277096372}"/>
              </a:ext>
            </a:extLst>
          </p:cNvPr>
          <p:cNvSpPr/>
          <p:nvPr/>
        </p:nvSpPr>
        <p:spPr>
          <a:xfrm>
            <a:off x="3506236" y="4885671"/>
            <a:ext cx="1533834" cy="2293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 xmlns:a16="http://schemas.microsoft.com/office/drawing/2014/main" id="{A31D309E-85D7-4CDC-A300-0AD277096372}"/>
              </a:ext>
            </a:extLst>
          </p:cNvPr>
          <p:cNvSpPr/>
          <p:nvPr/>
        </p:nvSpPr>
        <p:spPr>
          <a:xfrm>
            <a:off x="1796706" y="4885671"/>
            <a:ext cx="1533834" cy="2293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5 CuadroTexto"/>
          <p:cNvSpPr txBox="1"/>
          <p:nvPr/>
        </p:nvSpPr>
        <p:spPr>
          <a:xfrm>
            <a:off x="3611876" y="6278540"/>
            <a:ext cx="2303195" cy="369332"/>
          </a:xfrm>
          <a:prstGeom prst="rect">
            <a:avLst/>
          </a:prstGeom>
          <a:noFill/>
        </p:spPr>
        <p:txBody>
          <a:bodyPr wrap="none" rtlCol="0">
            <a:spAutoFit/>
          </a:bodyPr>
          <a:lstStyle/>
          <a:p>
            <a:r>
              <a:rPr lang="es-MX" dirty="0" smtClean="0"/>
              <a:t>SE CAMBIA 1 FEBRERO</a:t>
            </a:r>
            <a:endParaRPr lang="es-MX" dirty="0"/>
          </a:p>
        </p:txBody>
      </p:sp>
    </p:spTree>
    <p:extLst>
      <p:ext uri="{BB962C8B-B14F-4D97-AF65-F5344CB8AC3E}">
        <p14:creationId xmlns:p14="http://schemas.microsoft.com/office/powerpoint/2010/main" val="3334293269"/>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46443" y="-27384"/>
            <a:ext cx="1510748" cy="1143000"/>
          </a:xfrm>
        </p:spPr>
        <p:txBody>
          <a:bodyPr/>
          <a:lstStyle/>
          <a:p>
            <a:pPr algn="l"/>
            <a:r>
              <a:rPr lang="es-MX" b="1" dirty="0" smtClean="0">
                <a:solidFill>
                  <a:schemeClr val="accent1">
                    <a:lumMod val="75000"/>
                  </a:schemeClr>
                </a:solidFill>
                <a:latin typeface="Titillium Web" pitchFamily="2" charset="77"/>
                <a:ea typeface="+mn-ea"/>
                <a:cs typeface="+mn-cs"/>
              </a:rPr>
              <a:t>UMI</a:t>
            </a:r>
            <a:endParaRPr lang="es-MX" b="1" dirty="0">
              <a:solidFill>
                <a:schemeClr val="accent1">
                  <a:lumMod val="75000"/>
                </a:schemeClr>
              </a:solidFill>
              <a:latin typeface="Titillium Web" pitchFamily="2" charset="77"/>
              <a:ea typeface="+mn-ea"/>
              <a:cs typeface="+mn-cs"/>
            </a:endParaRP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983372" y="1554163"/>
            <a:ext cx="7329655"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59086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Viajes">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1168</TotalTime>
  <Words>899</Words>
  <Application>Microsoft Office PowerPoint</Application>
  <PresentationFormat>Presentación en pantalla (4:3)</PresentationFormat>
  <Paragraphs>179</Paragraphs>
  <Slides>35</Slides>
  <Notes>33</Notes>
  <HiddenSlides>0</HiddenSlides>
  <MMClips>0</MMClips>
  <ScaleCrop>false</ScaleCrop>
  <HeadingPairs>
    <vt:vector size="4" baseType="variant">
      <vt:variant>
        <vt:lpstr>Tema</vt:lpstr>
      </vt:variant>
      <vt:variant>
        <vt:i4>1</vt:i4>
      </vt:variant>
      <vt:variant>
        <vt:lpstr>Títulos de diapositiva</vt:lpstr>
      </vt:variant>
      <vt:variant>
        <vt:i4>35</vt:i4>
      </vt:variant>
    </vt:vector>
  </HeadingPairs>
  <TitlesOfParts>
    <vt:vector size="36" baseType="lpstr">
      <vt:lpstr>Viajes</vt:lpstr>
      <vt:lpstr>Presentación de PowerPoint</vt:lpstr>
      <vt:lpstr>Presentación de PowerPoint</vt:lpstr>
      <vt:lpstr>Presentación de PowerPoint</vt:lpstr>
      <vt:lpstr>CAMBIANDO   INDICADORES</vt:lpstr>
      <vt:lpstr> Tabla Salarios mínimos</vt:lpstr>
      <vt:lpstr>Presentación de PowerPoint</vt:lpstr>
      <vt:lpstr>Presentación de PowerPoint</vt:lpstr>
      <vt:lpstr>UMA</vt:lpstr>
      <vt:lpstr>UMI</vt:lpstr>
      <vt:lpstr>Presentación de PowerPoint</vt:lpstr>
      <vt:lpstr>PRIMA DE GRADO DE RIESGO</vt:lpstr>
      <vt:lpstr>PRIMA DE GRADO DE RIESGO</vt:lpstr>
      <vt:lpstr>Cambio de Tablas de Isr</vt:lpstr>
      <vt:lpstr>Menú principal , tablas.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Reforma Ley Federal de Trabajo - Vacaciones</vt:lpstr>
      <vt:lpstr>Reforma Ley Federal de Trabajo - Vacaciones</vt:lpstr>
      <vt:lpstr>Presentación de PowerPoint</vt:lpstr>
      <vt:lpstr>Configuración de empresas</vt:lpstr>
      <vt:lpstr>Tabla de prestaciones</vt:lpstr>
      <vt:lpstr>Cálculo de SDI (Catálogo de empleados)</vt:lpstr>
      <vt:lpstr>Vacaciones (Kardex de vacaciones)</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pcsolucion</dc:creator>
  <cp:lastModifiedBy>pcsolucion</cp:lastModifiedBy>
  <cp:revision>43</cp:revision>
  <cp:lastPrinted>2022-12-29T21:44:47Z</cp:lastPrinted>
  <dcterms:created xsi:type="dcterms:W3CDTF">2022-12-28T18:17:10Z</dcterms:created>
  <dcterms:modified xsi:type="dcterms:W3CDTF">2022-12-31T17:53:22Z</dcterms:modified>
</cp:coreProperties>
</file>