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0" r:id="rId5"/>
  </p:sldMasterIdLst>
  <p:notesMasterIdLst>
    <p:notesMasterId r:id="rId49"/>
  </p:notesMasterIdLst>
  <p:sldIdLst>
    <p:sldId id="1394" r:id="rId6"/>
    <p:sldId id="256" r:id="rId7"/>
    <p:sldId id="280" r:id="rId8"/>
    <p:sldId id="260" r:id="rId9"/>
    <p:sldId id="290" r:id="rId10"/>
    <p:sldId id="319" r:id="rId11"/>
    <p:sldId id="283" r:id="rId12"/>
    <p:sldId id="304" r:id="rId13"/>
    <p:sldId id="291" r:id="rId14"/>
    <p:sldId id="320" r:id="rId15"/>
    <p:sldId id="321" r:id="rId16"/>
    <p:sldId id="324" r:id="rId17"/>
    <p:sldId id="325" r:id="rId18"/>
    <p:sldId id="332" r:id="rId19"/>
    <p:sldId id="322" r:id="rId20"/>
    <p:sldId id="323" r:id="rId21"/>
    <p:sldId id="326" r:id="rId22"/>
    <p:sldId id="327" r:id="rId23"/>
    <p:sldId id="328" r:id="rId24"/>
    <p:sldId id="329" r:id="rId25"/>
    <p:sldId id="1392" r:id="rId26"/>
    <p:sldId id="284" r:id="rId27"/>
    <p:sldId id="305" r:id="rId28"/>
    <p:sldId id="293" r:id="rId29"/>
    <p:sldId id="333" r:id="rId30"/>
    <p:sldId id="334" r:id="rId31"/>
    <p:sldId id="335" r:id="rId32"/>
    <p:sldId id="336" r:id="rId33"/>
    <p:sldId id="343" r:id="rId34"/>
    <p:sldId id="337" r:id="rId35"/>
    <p:sldId id="338" r:id="rId36"/>
    <p:sldId id="339" r:id="rId37"/>
    <p:sldId id="285" r:id="rId38"/>
    <p:sldId id="340" r:id="rId39"/>
    <p:sldId id="341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1393" r:id="rId4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9ED760-BD2A-4941-B058-964F2AA8CB05}" type="doc">
      <dgm:prSet loTypeId="urn:microsoft.com/office/officeart/2005/8/layout/bProcess3" loCatId="process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91F465EE-B364-4B6A-994A-5F46818F7041}">
      <dgm:prSet phldrT="[Texto]"/>
      <dgm:spPr/>
      <dgm:t>
        <a:bodyPr/>
        <a:lstStyle/>
        <a:p>
          <a:r>
            <a:rPr lang="es-MX" dirty="0"/>
            <a:t>Respaldar empresa</a:t>
          </a:r>
        </a:p>
      </dgm:t>
    </dgm:pt>
    <dgm:pt modelId="{908F0158-6793-4C38-9E4A-B4D8239C1D7D}" type="parTrans" cxnId="{99FC1D58-411A-4324-A862-F7CA73F1EDED}">
      <dgm:prSet/>
      <dgm:spPr/>
      <dgm:t>
        <a:bodyPr/>
        <a:lstStyle/>
        <a:p>
          <a:endParaRPr lang="es-MX"/>
        </a:p>
      </dgm:t>
    </dgm:pt>
    <dgm:pt modelId="{1B063BF4-1184-4B44-A1B5-FCA72DA44FD4}" type="sibTrans" cxnId="{99FC1D58-411A-4324-A862-F7CA73F1EDED}">
      <dgm:prSet/>
      <dgm:spPr/>
      <dgm:t>
        <a:bodyPr/>
        <a:lstStyle/>
        <a:p>
          <a:endParaRPr lang="es-MX"/>
        </a:p>
      </dgm:t>
    </dgm:pt>
    <dgm:pt modelId="{5643CAB2-E9D0-4923-9B7E-D934592415AA}">
      <dgm:prSet phldrT="[Texto]"/>
      <dgm:spPr/>
      <dgm:t>
        <a:bodyPr/>
        <a:lstStyle/>
        <a:p>
          <a:r>
            <a:rPr lang="es-MX" dirty="0"/>
            <a:t>Cambiar periodo</a:t>
          </a:r>
        </a:p>
      </dgm:t>
    </dgm:pt>
    <dgm:pt modelId="{60C07ABE-905F-4633-8EC3-3285BC6A6222}" type="parTrans" cxnId="{C223BD1F-A30D-4AEC-88EB-F5393F013362}">
      <dgm:prSet/>
      <dgm:spPr/>
      <dgm:t>
        <a:bodyPr/>
        <a:lstStyle/>
        <a:p>
          <a:endParaRPr lang="es-MX"/>
        </a:p>
      </dgm:t>
    </dgm:pt>
    <dgm:pt modelId="{04AA55D1-6944-409A-9E8A-C4B2B1C81330}" type="sibTrans" cxnId="{C223BD1F-A30D-4AEC-88EB-F5393F013362}">
      <dgm:prSet/>
      <dgm:spPr/>
      <dgm:t>
        <a:bodyPr/>
        <a:lstStyle/>
        <a:p>
          <a:endParaRPr lang="es-MX"/>
        </a:p>
      </dgm:t>
    </dgm:pt>
    <dgm:pt modelId="{994FDCB8-A2D4-4B36-828A-D59C4CFFF175}">
      <dgm:prSet phldrT="[Texto]"/>
      <dgm:spPr/>
      <dgm:t>
        <a:bodyPr/>
        <a:lstStyle/>
        <a:p>
          <a:r>
            <a:rPr lang="es-MX" dirty="0"/>
            <a:t>Generar póliza de cierre</a:t>
          </a:r>
        </a:p>
      </dgm:t>
    </dgm:pt>
    <dgm:pt modelId="{BCEC40F6-EE74-4F31-81A2-E4A458E26DD1}" type="parTrans" cxnId="{C5CE585E-7A08-49DA-BEAF-FFDD905514BD}">
      <dgm:prSet/>
      <dgm:spPr/>
      <dgm:t>
        <a:bodyPr/>
        <a:lstStyle/>
        <a:p>
          <a:endParaRPr lang="es-MX"/>
        </a:p>
      </dgm:t>
    </dgm:pt>
    <dgm:pt modelId="{E6D01905-0E92-43CF-951D-754685D4FB61}" type="sibTrans" cxnId="{C5CE585E-7A08-49DA-BEAF-FFDD905514BD}">
      <dgm:prSet/>
      <dgm:spPr/>
      <dgm:t>
        <a:bodyPr/>
        <a:lstStyle/>
        <a:p>
          <a:endParaRPr lang="es-MX"/>
        </a:p>
      </dgm:t>
    </dgm:pt>
    <dgm:pt modelId="{19ECE470-C768-4655-9E19-072EE72FE875}">
      <dgm:prSet phldrT="[Texto]"/>
      <dgm:spPr/>
      <dgm:t>
        <a:bodyPr/>
        <a:lstStyle/>
        <a:p>
          <a:r>
            <a:rPr lang="es-MX" dirty="0"/>
            <a:t>Realizar cierre de ejercicio</a:t>
          </a:r>
        </a:p>
      </dgm:t>
    </dgm:pt>
    <dgm:pt modelId="{DACD393E-83B5-4BE6-8ACF-2D8B8243BAAC}" type="parTrans" cxnId="{8851B8AB-F4BC-448A-AD9E-738460D0223F}">
      <dgm:prSet/>
      <dgm:spPr/>
      <dgm:t>
        <a:bodyPr/>
        <a:lstStyle/>
        <a:p>
          <a:endParaRPr lang="es-MX"/>
        </a:p>
      </dgm:t>
    </dgm:pt>
    <dgm:pt modelId="{0092B64B-0743-473D-938E-884CC16CF60A}" type="sibTrans" cxnId="{8851B8AB-F4BC-448A-AD9E-738460D0223F}">
      <dgm:prSet/>
      <dgm:spPr/>
      <dgm:t>
        <a:bodyPr/>
        <a:lstStyle/>
        <a:p>
          <a:endParaRPr lang="es-MX"/>
        </a:p>
      </dgm:t>
    </dgm:pt>
    <dgm:pt modelId="{0E645F85-71E4-4102-A1D3-BBBAC11BB21F}">
      <dgm:prSet phldrT="[Texto]"/>
      <dgm:spPr/>
      <dgm:t>
        <a:bodyPr/>
        <a:lstStyle/>
        <a:p>
          <a:r>
            <a:rPr lang="es-MX" dirty="0"/>
            <a:t>Verificar la información</a:t>
          </a:r>
        </a:p>
      </dgm:t>
    </dgm:pt>
    <dgm:pt modelId="{E66FE086-9371-4C58-8CF7-4F280543DB52}" type="parTrans" cxnId="{96302CB3-0027-417E-A7E1-3C51421FC408}">
      <dgm:prSet/>
      <dgm:spPr/>
      <dgm:t>
        <a:bodyPr/>
        <a:lstStyle/>
        <a:p>
          <a:endParaRPr lang="es-MX"/>
        </a:p>
      </dgm:t>
    </dgm:pt>
    <dgm:pt modelId="{9C35F35A-9773-4CF6-BE9C-00125D89E3AE}" type="sibTrans" cxnId="{96302CB3-0027-417E-A7E1-3C51421FC408}">
      <dgm:prSet/>
      <dgm:spPr/>
      <dgm:t>
        <a:bodyPr/>
        <a:lstStyle/>
        <a:p>
          <a:endParaRPr lang="es-MX"/>
        </a:p>
      </dgm:t>
    </dgm:pt>
    <dgm:pt modelId="{86CF4317-8F6B-4C6A-AAAA-57C7EB919758}" type="pres">
      <dgm:prSet presAssocID="{A29ED760-BD2A-4941-B058-964F2AA8CB0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64ED4C1-53A5-439D-AAE1-911318E2FC64}" type="pres">
      <dgm:prSet presAssocID="{91F465EE-B364-4B6A-994A-5F46818F704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5F0460F-DFB9-4461-BD27-A155013B27CA}" type="pres">
      <dgm:prSet presAssocID="{1B063BF4-1184-4B44-A1B5-FCA72DA44FD4}" presName="sibTrans" presStyleLbl="sibTrans1D1" presStyleIdx="0" presStyleCnt="4"/>
      <dgm:spPr/>
      <dgm:t>
        <a:bodyPr/>
        <a:lstStyle/>
        <a:p>
          <a:endParaRPr lang="es-MX"/>
        </a:p>
      </dgm:t>
    </dgm:pt>
    <dgm:pt modelId="{D7A627E7-D7B4-4E94-AB26-03EE2D8D3B05}" type="pres">
      <dgm:prSet presAssocID="{1B063BF4-1184-4B44-A1B5-FCA72DA44FD4}" presName="connectorText" presStyleLbl="sibTrans1D1" presStyleIdx="0" presStyleCnt="4"/>
      <dgm:spPr/>
      <dgm:t>
        <a:bodyPr/>
        <a:lstStyle/>
        <a:p>
          <a:endParaRPr lang="es-MX"/>
        </a:p>
      </dgm:t>
    </dgm:pt>
    <dgm:pt modelId="{0F1D5D87-AB89-4C48-B91A-535E850AD6AA}" type="pres">
      <dgm:prSet presAssocID="{5643CAB2-E9D0-4923-9B7E-D934592415A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43F6868-17DA-45A3-A5D4-B7F7414BE4DF}" type="pres">
      <dgm:prSet presAssocID="{04AA55D1-6944-409A-9E8A-C4B2B1C81330}" presName="sibTrans" presStyleLbl="sibTrans1D1" presStyleIdx="1" presStyleCnt="4"/>
      <dgm:spPr/>
      <dgm:t>
        <a:bodyPr/>
        <a:lstStyle/>
        <a:p>
          <a:endParaRPr lang="es-MX"/>
        </a:p>
      </dgm:t>
    </dgm:pt>
    <dgm:pt modelId="{F74A8927-DAF3-4143-8432-28B4396ED78C}" type="pres">
      <dgm:prSet presAssocID="{04AA55D1-6944-409A-9E8A-C4B2B1C81330}" presName="connectorText" presStyleLbl="sibTrans1D1" presStyleIdx="1" presStyleCnt="4"/>
      <dgm:spPr/>
      <dgm:t>
        <a:bodyPr/>
        <a:lstStyle/>
        <a:p>
          <a:endParaRPr lang="es-MX"/>
        </a:p>
      </dgm:t>
    </dgm:pt>
    <dgm:pt modelId="{7F2E58B3-D019-4199-92AE-4032AE0E5E8C}" type="pres">
      <dgm:prSet presAssocID="{994FDCB8-A2D4-4B36-828A-D59C4CFFF17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25E3F4B-8F75-431F-8518-611BDEE29F2B}" type="pres">
      <dgm:prSet presAssocID="{E6D01905-0E92-43CF-951D-754685D4FB61}" presName="sibTrans" presStyleLbl="sibTrans1D1" presStyleIdx="2" presStyleCnt="4"/>
      <dgm:spPr/>
      <dgm:t>
        <a:bodyPr/>
        <a:lstStyle/>
        <a:p>
          <a:endParaRPr lang="es-MX"/>
        </a:p>
      </dgm:t>
    </dgm:pt>
    <dgm:pt modelId="{0F32F94A-B7DE-43CA-9E80-85EA99BD77B7}" type="pres">
      <dgm:prSet presAssocID="{E6D01905-0E92-43CF-951D-754685D4FB61}" presName="connectorText" presStyleLbl="sibTrans1D1" presStyleIdx="2" presStyleCnt="4"/>
      <dgm:spPr/>
      <dgm:t>
        <a:bodyPr/>
        <a:lstStyle/>
        <a:p>
          <a:endParaRPr lang="es-MX"/>
        </a:p>
      </dgm:t>
    </dgm:pt>
    <dgm:pt modelId="{986CA9B7-5CE2-4CCC-9F75-4981E8E00CD0}" type="pres">
      <dgm:prSet presAssocID="{19ECE470-C768-4655-9E19-072EE72FE87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FF3AC28-BBEB-498F-9219-FC9C64B8C51E}" type="pres">
      <dgm:prSet presAssocID="{0092B64B-0743-473D-938E-884CC16CF60A}" presName="sibTrans" presStyleLbl="sibTrans1D1" presStyleIdx="3" presStyleCnt="4"/>
      <dgm:spPr/>
      <dgm:t>
        <a:bodyPr/>
        <a:lstStyle/>
        <a:p>
          <a:endParaRPr lang="es-MX"/>
        </a:p>
      </dgm:t>
    </dgm:pt>
    <dgm:pt modelId="{C7E895BE-F8E1-4EF5-82FB-FF091E3F48D6}" type="pres">
      <dgm:prSet presAssocID="{0092B64B-0743-473D-938E-884CC16CF60A}" presName="connectorText" presStyleLbl="sibTrans1D1" presStyleIdx="3" presStyleCnt="4"/>
      <dgm:spPr/>
      <dgm:t>
        <a:bodyPr/>
        <a:lstStyle/>
        <a:p>
          <a:endParaRPr lang="es-MX"/>
        </a:p>
      </dgm:t>
    </dgm:pt>
    <dgm:pt modelId="{065B0D17-70EF-449B-9F5E-B27AF8CF43E4}" type="pres">
      <dgm:prSet presAssocID="{0E645F85-71E4-4102-A1D3-BBBAC11BB21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BB6DFBA9-6286-4D3C-8CC9-0FF8DB75FF29}" type="presOf" srcId="{E6D01905-0E92-43CF-951D-754685D4FB61}" destId="{0F32F94A-B7DE-43CA-9E80-85EA99BD77B7}" srcOrd="1" destOrd="0" presId="urn:microsoft.com/office/officeart/2005/8/layout/bProcess3"/>
    <dgm:cxn modelId="{96302CB3-0027-417E-A7E1-3C51421FC408}" srcId="{A29ED760-BD2A-4941-B058-964F2AA8CB05}" destId="{0E645F85-71E4-4102-A1D3-BBBAC11BB21F}" srcOrd="4" destOrd="0" parTransId="{E66FE086-9371-4C58-8CF7-4F280543DB52}" sibTransId="{9C35F35A-9773-4CF6-BE9C-00125D89E3AE}"/>
    <dgm:cxn modelId="{8851B8AB-F4BC-448A-AD9E-738460D0223F}" srcId="{A29ED760-BD2A-4941-B058-964F2AA8CB05}" destId="{19ECE470-C768-4655-9E19-072EE72FE875}" srcOrd="3" destOrd="0" parTransId="{DACD393E-83B5-4BE6-8ACF-2D8B8243BAAC}" sibTransId="{0092B64B-0743-473D-938E-884CC16CF60A}"/>
    <dgm:cxn modelId="{3453D876-A1D9-458F-948F-9A85D93D6B3F}" type="presOf" srcId="{A29ED760-BD2A-4941-B058-964F2AA8CB05}" destId="{86CF4317-8F6B-4C6A-AAAA-57C7EB919758}" srcOrd="0" destOrd="0" presId="urn:microsoft.com/office/officeart/2005/8/layout/bProcess3"/>
    <dgm:cxn modelId="{8C01D411-9AC7-48E7-BC12-EDDEB9FF2548}" type="presOf" srcId="{04AA55D1-6944-409A-9E8A-C4B2B1C81330}" destId="{A43F6868-17DA-45A3-A5D4-B7F7414BE4DF}" srcOrd="0" destOrd="0" presId="urn:microsoft.com/office/officeart/2005/8/layout/bProcess3"/>
    <dgm:cxn modelId="{518A3869-E72C-415B-8ABF-666F1451F196}" type="presOf" srcId="{0E645F85-71E4-4102-A1D3-BBBAC11BB21F}" destId="{065B0D17-70EF-449B-9F5E-B27AF8CF43E4}" srcOrd="0" destOrd="0" presId="urn:microsoft.com/office/officeart/2005/8/layout/bProcess3"/>
    <dgm:cxn modelId="{8CDAA982-AA75-4A40-9245-632421D662CE}" type="presOf" srcId="{19ECE470-C768-4655-9E19-072EE72FE875}" destId="{986CA9B7-5CE2-4CCC-9F75-4981E8E00CD0}" srcOrd="0" destOrd="0" presId="urn:microsoft.com/office/officeart/2005/8/layout/bProcess3"/>
    <dgm:cxn modelId="{B7C347EE-75F9-42A8-AD9E-5C12872D589B}" type="presOf" srcId="{0092B64B-0743-473D-938E-884CC16CF60A}" destId="{C7E895BE-F8E1-4EF5-82FB-FF091E3F48D6}" srcOrd="1" destOrd="0" presId="urn:microsoft.com/office/officeart/2005/8/layout/bProcess3"/>
    <dgm:cxn modelId="{99FC1D58-411A-4324-A862-F7CA73F1EDED}" srcId="{A29ED760-BD2A-4941-B058-964F2AA8CB05}" destId="{91F465EE-B364-4B6A-994A-5F46818F7041}" srcOrd="0" destOrd="0" parTransId="{908F0158-6793-4C38-9E4A-B4D8239C1D7D}" sibTransId="{1B063BF4-1184-4B44-A1B5-FCA72DA44FD4}"/>
    <dgm:cxn modelId="{FE90CFAF-0AD3-4B2C-88FF-808DD32DA47B}" type="presOf" srcId="{0092B64B-0743-473D-938E-884CC16CF60A}" destId="{DFF3AC28-BBEB-498F-9219-FC9C64B8C51E}" srcOrd="0" destOrd="0" presId="urn:microsoft.com/office/officeart/2005/8/layout/bProcess3"/>
    <dgm:cxn modelId="{C223BD1F-A30D-4AEC-88EB-F5393F013362}" srcId="{A29ED760-BD2A-4941-B058-964F2AA8CB05}" destId="{5643CAB2-E9D0-4923-9B7E-D934592415AA}" srcOrd="1" destOrd="0" parTransId="{60C07ABE-905F-4633-8EC3-3285BC6A6222}" sibTransId="{04AA55D1-6944-409A-9E8A-C4B2B1C81330}"/>
    <dgm:cxn modelId="{5D3635AD-812F-40A6-8ECA-883D6F5115E8}" type="presOf" srcId="{5643CAB2-E9D0-4923-9B7E-D934592415AA}" destId="{0F1D5D87-AB89-4C48-B91A-535E850AD6AA}" srcOrd="0" destOrd="0" presId="urn:microsoft.com/office/officeart/2005/8/layout/bProcess3"/>
    <dgm:cxn modelId="{EE88559C-430D-4B6D-A713-2281453FAE2C}" type="presOf" srcId="{04AA55D1-6944-409A-9E8A-C4B2B1C81330}" destId="{F74A8927-DAF3-4143-8432-28B4396ED78C}" srcOrd="1" destOrd="0" presId="urn:microsoft.com/office/officeart/2005/8/layout/bProcess3"/>
    <dgm:cxn modelId="{29F7DB49-A26A-44F3-934B-4A426F228437}" type="presOf" srcId="{1B063BF4-1184-4B44-A1B5-FCA72DA44FD4}" destId="{15F0460F-DFB9-4461-BD27-A155013B27CA}" srcOrd="0" destOrd="0" presId="urn:microsoft.com/office/officeart/2005/8/layout/bProcess3"/>
    <dgm:cxn modelId="{1FC694FA-469F-4F27-AA54-72598CBF6B2A}" type="presOf" srcId="{1B063BF4-1184-4B44-A1B5-FCA72DA44FD4}" destId="{D7A627E7-D7B4-4E94-AB26-03EE2D8D3B05}" srcOrd="1" destOrd="0" presId="urn:microsoft.com/office/officeart/2005/8/layout/bProcess3"/>
    <dgm:cxn modelId="{B75251B4-D0FB-4FB2-A127-ED78789D1BFC}" type="presOf" srcId="{91F465EE-B364-4B6A-994A-5F46818F7041}" destId="{A64ED4C1-53A5-439D-AAE1-911318E2FC64}" srcOrd="0" destOrd="0" presId="urn:microsoft.com/office/officeart/2005/8/layout/bProcess3"/>
    <dgm:cxn modelId="{BDF547DB-E46E-451A-B160-0042873C2B3D}" type="presOf" srcId="{994FDCB8-A2D4-4B36-828A-D59C4CFFF175}" destId="{7F2E58B3-D019-4199-92AE-4032AE0E5E8C}" srcOrd="0" destOrd="0" presId="urn:microsoft.com/office/officeart/2005/8/layout/bProcess3"/>
    <dgm:cxn modelId="{9440D568-6C3A-4D41-99E4-06623E1E22C9}" type="presOf" srcId="{E6D01905-0E92-43CF-951D-754685D4FB61}" destId="{725E3F4B-8F75-431F-8518-611BDEE29F2B}" srcOrd="0" destOrd="0" presId="urn:microsoft.com/office/officeart/2005/8/layout/bProcess3"/>
    <dgm:cxn modelId="{C5CE585E-7A08-49DA-BEAF-FFDD905514BD}" srcId="{A29ED760-BD2A-4941-B058-964F2AA8CB05}" destId="{994FDCB8-A2D4-4B36-828A-D59C4CFFF175}" srcOrd="2" destOrd="0" parTransId="{BCEC40F6-EE74-4F31-81A2-E4A458E26DD1}" sibTransId="{E6D01905-0E92-43CF-951D-754685D4FB61}"/>
    <dgm:cxn modelId="{101452E7-07D7-43FC-8DAF-D639FC79C7DC}" type="presParOf" srcId="{86CF4317-8F6B-4C6A-AAAA-57C7EB919758}" destId="{A64ED4C1-53A5-439D-AAE1-911318E2FC64}" srcOrd="0" destOrd="0" presId="urn:microsoft.com/office/officeart/2005/8/layout/bProcess3"/>
    <dgm:cxn modelId="{DCDD682A-B963-4B7A-B1E3-22604C2EB4C3}" type="presParOf" srcId="{86CF4317-8F6B-4C6A-AAAA-57C7EB919758}" destId="{15F0460F-DFB9-4461-BD27-A155013B27CA}" srcOrd="1" destOrd="0" presId="urn:microsoft.com/office/officeart/2005/8/layout/bProcess3"/>
    <dgm:cxn modelId="{F24CBF44-7F18-40EF-80F4-C8E6DACD8C3F}" type="presParOf" srcId="{15F0460F-DFB9-4461-BD27-A155013B27CA}" destId="{D7A627E7-D7B4-4E94-AB26-03EE2D8D3B05}" srcOrd="0" destOrd="0" presId="urn:microsoft.com/office/officeart/2005/8/layout/bProcess3"/>
    <dgm:cxn modelId="{8308C94E-E04F-479E-BEA5-315103ADDEB6}" type="presParOf" srcId="{86CF4317-8F6B-4C6A-AAAA-57C7EB919758}" destId="{0F1D5D87-AB89-4C48-B91A-535E850AD6AA}" srcOrd="2" destOrd="0" presId="urn:microsoft.com/office/officeart/2005/8/layout/bProcess3"/>
    <dgm:cxn modelId="{A123EF1B-5646-4D0B-965C-BF7E96A04508}" type="presParOf" srcId="{86CF4317-8F6B-4C6A-AAAA-57C7EB919758}" destId="{A43F6868-17DA-45A3-A5D4-B7F7414BE4DF}" srcOrd="3" destOrd="0" presId="urn:microsoft.com/office/officeart/2005/8/layout/bProcess3"/>
    <dgm:cxn modelId="{64BBACE4-B5FA-4894-9FC0-E78F8B95B7E4}" type="presParOf" srcId="{A43F6868-17DA-45A3-A5D4-B7F7414BE4DF}" destId="{F74A8927-DAF3-4143-8432-28B4396ED78C}" srcOrd="0" destOrd="0" presId="urn:microsoft.com/office/officeart/2005/8/layout/bProcess3"/>
    <dgm:cxn modelId="{35F8627E-95F7-4B1C-B8B7-15D1918FC533}" type="presParOf" srcId="{86CF4317-8F6B-4C6A-AAAA-57C7EB919758}" destId="{7F2E58B3-D019-4199-92AE-4032AE0E5E8C}" srcOrd="4" destOrd="0" presId="urn:microsoft.com/office/officeart/2005/8/layout/bProcess3"/>
    <dgm:cxn modelId="{93D8B097-71AB-4D50-AEFA-D855D49E7A66}" type="presParOf" srcId="{86CF4317-8F6B-4C6A-AAAA-57C7EB919758}" destId="{725E3F4B-8F75-431F-8518-611BDEE29F2B}" srcOrd="5" destOrd="0" presId="urn:microsoft.com/office/officeart/2005/8/layout/bProcess3"/>
    <dgm:cxn modelId="{26E8ED12-7A4D-43B8-B07F-11080005D01B}" type="presParOf" srcId="{725E3F4B-8F75-431F-8518-611BDEE29F2B}" destId="{0F32F94A-B7DE-43CA-9E80-85EA99BD77B7}" srcOrd="0" destOrd="0" presId="urn:microsoft.com/office/officeart/2005/8/layout/bProcess3"/>
    <dgm:cxn modelId="{B9131AB1-A4CC-4B59-99C0-64DF236C2377}" type="presParOf" srcId="{86CF4317-8F6B-4C6A-AAAA-57C7EB919758}" destId="{986CA9B7-5CE2-4CCC-9F75-4981E8E00CD0}" srcOrd="6" destOrd="0" presId="urn:microsoft.com/office/officeart/2005/8/layout/bProcess3"/>
    <dgm:cxn modelId="{2565F3BE-2309-46B9-A87A-CF06EF5C70A8}" type="presParOf" srcId="{86CF4317-8F6B-4C6A-AAAA-57C7EB919758}" destId="{DFF3AC28-BBEB-498F-9219-FC9C64B8C51E}" srcOrd="7" destOrd="0" presId="urn:microsoft.com/office/officeart/2005/8/layout/bProcess3"/>
    <dgm:cxn modelId="{296FEC8D-E189-403C-87D3-F634FFF25C92}" type="presParOf" srcId="{DFF3AC28-BBEB-498F-9219-FC9C64B8C51E}" destId="{C7E895BE-F8E1-4EF5-82FB-FF091E3F48D6}" srcOrd="0" destOrd="0" presId="urn:microsoft.com/office/officeart/2005/8/layout/bProcess3"/>
    <dgm:cxn modelId="{3A073A0E-F1C9-4F2A-8915-F543C37E49BF}" type="presParOf" srcId="{86CF4317-8F6B-4C6A-AAAA-57C7EB919758}" destId="{065B0D17-70EF-449B-9F5E-B27AF8CF43E4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38FFC4-4393-41B0-BF03-F4D7F4E985FB}" type="doc">
      <dgm:prSet loTypeId="urn:microsoft.com/office/officeart/2005/8/layout/hProcess9" loCatId="process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A96426D3-3D6F-44E7-A66A-12885965B3DB}">
      <dgm:prSet/>
      <dgm:spPr/>
      <dgm:t>
        <a:bodyPr/>
        <a:lstStyle/>
        <a:p>
          <a:pPr rtl="0"/>
          <a:r>
            <a:rPr lang="es-MX" dirty="0"/>
            <a:t>Generar póliza de Apertura de saldos iniciales</a:t>
          </a:r>
        </a:p>
      </dgm:t>
    </dgm:pt>
    <dgm:pt modelId="{B794EB3D-FF65-460C-AE2B-152783330A08}" type="parTrans" cxnId="{E27C8B13-0C10-4C76-A592-FCA0FD02255A}">
      <dgm:prSet/>
      <dgm:spPr/>
      <dgm:t>
        <a:bodyPr/>
        <a:lstStyle/>
        <a:p>
          <a:endParaRPr lang="es-MX"/>
        </a:p>
      </dgm:t>
    </dgm:pt>
    <dgm:pt modelId="{B3CF872B-68CC-4D10-900E-D449EF1D5CD8}" type="sibTrans" cxnId="{E27C8B13-0C10-4C76-A592-FCA0FD02255A}">
      <dgm:prSet/>
      <dgm:spPr/>
      <dgm:t>
        <a:bodyPr/>
        <a:lstStyle/>
        <a:p>
          <a:endParaRPr lang="es-MX"/>
        </a:p>
      </dgm:t>
    </dgm:pt>
    <dgm:pt modelId="{9DA88785-867F-494C-A789-E99EFBB56118}">
      <dgm:prSet/>
      <dgm:spPr/>
      <dgm:t>
        <a:bodyPr/>
        <a:lstStyle/>
        <a:p>
          <a:pPr rtl="0"/>
          <a:r>
            <a:rPr lang="es-MX" dirty="0"/>
            <a:t>Realizar el cierre del ejercicio</a:t>
          </a:r>
        </a:p>
      </dgm:t>
    </dgm:pt>
    <dgm:pt modelId="{EADB69D4-5D4D-4D14-8C27-1F494C88DC44}" type="parTrans" cxnId="{7781F51B-A501-4B5F-BF4F-7F3036480AA4}">
      <dgm:prSet/>
      <dgm:spPr/>
      <dgm:t>
        <a:bodyPr/>
        <a:lstStyle/>
        <a:p>
          <a:endParaRPr lang="es-MX"/>
        </a:p>
      </dgm:t>
    </dgm:pt>
    <dgm:pt modelId="{C8539655-7AEE-41A4-8DD4-44396EDCB968}" type="sibTrans" cxnId="{7781F51B-A501-4B5F-BF4F-7F3036480AA4}">
      <dgm:prSet/>
      <dgm:spPr/>
      <dgm:t>
        <a:bodyPr/>
        <a:lstStyle/>
        <a:p>
          <a:endParaRPr lang="es-MX"/>
        </a:p>
      </dgm:t>
    </dgm:pt>
    <dgm:pt modelId="{2A632F17-FC26-4F4D-BAE2-6EA25CDC94EA}">
      <dgm:prSet/>
      <dgm:spPr/>
      <dgm:t>
        <a:bodyPr/>
        <a:lstStyle/>
        <a:p>
          <a:pPr rtl="0"/>
          <a:r>
            <a:rPr lang="es-MX" dirty="0"/>
            <a:t>Bajar catálogos: –cuentas</a:t>
          </a:r>
        </a:p>
        <a:p>
          <a:pPr rtl="0"/>
          <a:r>
            <a:rPr lang="es-MX" dirty="0"/>
            <a:t>-Proveedores</a:t>
          </a:r>
        </a:p>
        <a:p>
          <a:pPr rtl="0"/>
          <a:r>
            <a:rPr lang="es-MX" dirty="0"/>
            <a:t>-Segmentos </a:t>
          </a:r>
        </a:p>
        <a:p>
          <a:pPr rtl="0"/>
          <a:r>
            <a:rPr lang="es-MX" dirty="0"/>
            <a:t>-etc.</a:t>
          </a:r>
        </a:p>
      </dgm:t>
    </dgm:pt>
    <dgm:pt modelId="{0340248C-2F2F-48A4-B930-23D28E0866C1}" type="parTrans" cxnId="{20494F8E-CF65-4D71-9016-87E7E66DB412}">
      <dgm:prSet/>
      <dgm:spPr/>
      <dgm:t>
        <a:bodyPr/>
        <a:lstStyle/>
        <a:p>
          <a:endParaRPr lang="es-MX"/>
        </a:p>
      </dgm:t>
    </dgm:pt>
    <dgm:pt modelId="{8D826030-73F3-4B68-919C-2D31F8344C78}" type="sibTrans" cxnId="{20494F8E-CF65-4D71-9016-87E7E66DB412}">
      <dgm:prSet/>
      <dgm:spPr/>
      <dgm:t>
        <a:bodyPr/>
        <a:lstStyle/>
        <a:p>
          <a:endParaRPr lang="es-MX"/>
        </a:p>
      </dgm:t>
    </dgm:pt>
    <dgm:pt modelId="{3B5CB1B3-FDF2-4C5E-BBB1-15222EF0761E}">
      <dgm:prSet/>
      <dgm:spPr/>
      <dgm:t>
        <a:bodyPr/>
        <a:lstStyle/>
        <a:p>
          <a:pPr rtl="0"/>
          <a:r>
            <a:rPr lang="es-MX" dirty="0"/>
            <a:t>Cargar catálogos y póliza de apertura de saldos iniciales </a:t>
          </a:r>
        </a:p>
      </dgm:t>
    </dgm:pt>
    <dgm:pt modelId="{8BBDF3E5-1DC5-4A3C-BEE9-D86CE7F9874F}" type="parTrans" cxnId="{6A520ECB-8CE9-43A8-85E0-ACC2609310A3}">
      <dgm:prSet/>
      <dgm:spPr/>
      <dgm:t>
        <a:bodyPr/>
        <a:lstStyle/>
        <a:p>
          <a:endParaRPr lang="es-MX"/>
        </a:p>
      </dgm:t>
    </dgm:pt>
    <dgm:pt modelId="{BCD7C3CA-1A4A-460C-8DE0-5B4A28F3B9D3}" type="sibTrans" cxnId="{6A520ECB-8CE9-43A8-85E0-ACC2609310A3}">
      <dgm:prSet/>
      <dgm:spPr/>
      <dgm:t>
        <a:bodyPr/>
        <a:lstStyle/>
        <a:p>
          <a:endParaRPr lang="es-MX"/>
        </a:p>
      </dgm:t>
    </dgm:pt>
    <dgm:pt modelId="{7B534697-84F6-4005-ADA0-3FF9FD538BCF}">
      <dgm:prSet/>
      <dgm:spPr/>
      <dgm:t>
        <a:bodyPr/>
        <a:lstStyle/>
        <a:p>
          <a:pPr rtl="0"/>
          <a:r>
            <a:rPr lang="es-MX" dirty="0"/>
            <a:t>Dar de alta la empresa con fecha de un ejercicio anterior</a:t>
          </a:r>
        </a:p>
      </dgm:t>
    </dgm:pt>
    <dgm:pt modelId="{486B9F0D-1C12-4140-9FFA-6AC3A2292947}" type="parTrans" cxnId="{61F7C145-E9B8-4363-8BDA-3AFEF62155E6}">
      <dgm:prSet/>
      <dgm:spPr/>
      <dgm:t>
        <a:bodyPr/>
        <a:lstStyle/>
        <a:p>
          <a:endParaRPr lang="es-MX"/>
        </a:p>
      </dgm:t>
    </dgm:pt>
    <dgm:pt modelId="{C90E684E-EE40-4EEF-B74E-A0629B45AC81}" type="sibTrans" cxnId="{61F7C145-E9B8-4363-8BDA-3AFEF62155E6}">
      <dgm:prSet/>
      <dgm:spPr/>
      <dgm:t>
        <a:bodyPr/>
        <a:lstStyle/>
        <a:p>
          <a:endParaRPr lang="es-MX"/>
        </a:p>
      </dgm:t>
    </dgm:pt>
    <dgm:pt modelId="{05D0A416-748A-4AA4-841F-D5BABC0F169B}">
      <dgm:prSet/>
      <dgm:spPr/>
      <dgm:t>
        <a:bodyPr/>
        <a:lstStyle/>
        <a:p>
          <a:pPr rtl="0"/>
          <a:r>
            <a:rPr lang="es-MX" dirty="0"/>
            <a:t>Verificar la información</a:t>
          </a:r>
        </a:p>
      </dgm:t>
    </dgm:pt>
    <dgm:pt modelId="{D10B234B-E68B-4309-9E1C-1D4E13F4E3F8}" type="parTrans" cxnId="{7B20B29E-6079-4394-8E4E-B92BF7F7157C}">
      <dgm:prSet/>
      <dgm:spPr/>
      <dgm:t>
        <a:bodyPr/>
        <a:lstStyle/>
        <a:p>
          <a:endParaRPr lang="es-MX"/>
        </a:p>
      </dgm:t>
    </dgm:pt>
    <dgm:pt modelId="{8CF2D5CF-3FAA-4151-A361-FE8E46A78A61}" type="sibTrans" cxnId="{7B20B29E-6079-4394-8E4E-B92BF7F7157C}">
      <dgm:prSet/>
      <dgm:spPr/>
      <dgm:t>
        <a:bodyPr/>
        <a:lstStyle/>
        <a:p>
          <a:endParaRPr lang="es-MX"/>
        </a:p>
      </dgm:t>
    </dgm:pt>
    <dgm:pt modelId="{65F963C4-F183-440C-998D-E29923E0E795}" type="pres">
      <dgm:prSet presAssocID="{8138FFC4-4393-41B0-BF03-F4D7F4E985FB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415ECAF2-5A48-4AC6-A5B4-38C44D608491}" type="pres">
      <dgm:prSet presAssocID="{8138FFC4-4393-41B0-BF03-F4D7F4E985FB}" presName="arrow" presStyleLbl="bgShp" presStyleIdx="0" presStyleCnt="1"/>
      <dgm:spPr/>
    </dgm:pt>
    <dgm:pt modelId="{7729CCF9-65F2-4B53-AD68-81960660B50F}" type="pres">
      <dgm:prSet presAssocID="{8138FFC4-4393-41B0-BF03-F4D7F4E985FB}" presName="linearProcess" presStyleCnt="0"/>
      <dgm:spPr/>
    </dgm:pt>
    <dgm:pt modelId="{C4A68626-B55C-4966-9F2F-E8A0EEBB79F0}" type="pres">
      <dgm:prSet presAssocID="{2A632F17-FC26-4F4D-BAE2-6EA25CDC94EA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B93860F-40EA-491E-9DA9-C519D3F924C7}" type="pres">
      <dgm:prSet presAssocID="{8D826030-73F3-4B68-919C-2D31F8344C78}" presName="sibTrans" presStyleCnt="0"/>
      <dgm:spPr/>
    </dgm:pt>
    <dgm:pt modelId="{C8410C03-FE53-449E-882B-3A00DA43DB42}" type="pres">
      <dgm:prSet presAssocID="{A96426D3-3D6F-44E7-A66A-12885965B3DB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076265D-50A4-4187-9617-33B660CDF523}" type="pres">
      <dgm:prSet presAssocID="{B3CF872B-68CC-4D10-900E-D449EF1D5CD8}" presName="sibTrans" presStyleCnt="0"/>
      <dgm:spPr/>
    </dgm:pt>
    <dgm:pt modelId="{B9B64DAC-24CD-40A6-8475-FFA5BF3C04D1}" type="pres">
      <dgm:prSet presAssocID="{7B534697-84F6-4005-ADA0-3FF9FD538BCF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481BEC0-3BB1-4EB4-B3F0-45A22336C205}" type="pres">
      <dgm:prSet presAssocID="{C90E684E-EE40-4EEF-B74E-A0629B45AC81}" presName="sibTrans" presStyleCnt="0"/>
      <dgm:spPr/>
    </dgm:pt>
    <dgm:pt modelId="{507DD3E7-96DD-463F-9C1D-CE9F6D126DA3}" type="pres">
      <dgm:prSet presAssocID="{3B5CB1B3-FDF2-4C5E-BBB1-15222EF0761E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A051D5E-D35E-44E5-83E4-C1ED52E00DCD}" type="pres">
      <dgm:prSet presAssocID="{BCD7C3CA-1A4A-460C-8DE0-5B4A28F3B9D3}" presName="sibTrans" presStyleCnt="0"/>
      <dgm:spPr/>
    </dgm:pt>
    <dgm:pt modelId="{729632FB-F4F6-4FF1-99A9-2DD77B67D998}" type="pres">
      <dgm:prSet presAssocID="{9DA88785-867F-494C-A789-E99EFBB56118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9701D6A-FA7D-4149-B73C-B2ACC190CA7B}" type="pres">
      <dgm:prSet presAssocID="{C8539655-7AEE-41A4-8DD4-44396EDCB968}" presName="sibTrans" presStyleCnt="0"/>
      <dgm:spPr/>
    </dgm:pt>
    <dgm:pt modelId="{4BD9B76D-917F-45F6-9284-CA4C85748D69}" type="pres">
      <dgm:prSet presAssocID="{05D0A416-748A-4AA4-841F-D5BABC0F169B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C1FC47CF-D944-4A1F-960E-BA9E0E62DBC5}" type="presOf" srcId="{A96426D3-3D6F-44E7-A66A-12885965B3DB}" destId="{C8410C03-FE53-449E-882B-3A00DA43DB42}" srcOrd="0" destOrd="0" presId="urn:microsoft.com/office/officeart/2005/8/layout/hProcess9"/>
    <dgm:cxn modelId="{7781F51B-A501-4B5F-BF4F-7F3036480AA4}" srcId="{8138FFC4-4393-41B0-BF03-F4D7F4E985FB}" destId="{9DA88785-867F-494C-A789-E99EFBB56118}" srcOrd="4" destOrd="0" parTransId="{EADB69D4-5D4D-4D14-8C27-1F494C88DC44}" sibTransId="{C8539655-7AEE-41A4-8DD4-44396EDCB968}"/>
    <dgm:cxn modelId="{2B8728EC-3B85-4071-86ED-5791275727B1}" type="presOf" srcId="{3B5CB1B3-FDF2-4C5E-BBB1-15222EF0761E}" destId="{507DD3E7-96DD-463F-9C1D-CE9F6D126DA3}" srcOrd="0" destOrd="0" presId="urn:microsoft.com/office/officeart/2005/8/layout/hProcess9"/>
    <dgm:cxn modelId="{62CBBE6B-5972-4D38-9A09-2C41DDEA13AA}" type="presOf" srcId="{2A632F17-FC26-4F4D-BAE2-6EA25CDC94EA}" destId="{C4A68626-B55C-4966-9F2F-E8A0EEBB79F0}" srcOrd="0" destOrd="0" presId="urn:microsoft.com/office/officeart/2005/8/layout/hProcess9"/>
    <dgm:cxn modelId="{AD171A9B-BD44-4C23-9C95-D70D58AB3F88}" type="presOf" srcId="{9DA88785-867F-494C-A789-E99EFBB56118}" destId="{729632FB-F4F6-4FF1-99A9-2DD77B67D998}" srcOrd="0" destOrd="0" presId="urn:microsoft.com/office/officeart/2005/8/layout/hProcess9"/>
    <dgm:cxn modelId="{20494F8E-CF65-4D71-9016-87E7E66DB412}" srcId="{8138FFC4-4393-41B0-BF03-F4D7F4E985FB}" destId="{2A632F17-FC26-4F4D-BAE2-6EA25CDC94EA}" srcOrd="0" destOrd="0" parTransId="{0340248C-2F2F-48A4-B930-23D28E0866C1}" sibTransId="{8D826030-73F3-4B68-919C-2D31F8344C78}"/>
    <dgm:cxn modelId="{E27C8B13-0C10-4C76-A592-FCA0FD02255A}" srcId="{8138FFC4-4393-41B0-BF03-F4D7F4E985FB}" destId="{A96426D3-3D6F-44E7-A66A-12885965B3DB}" srcOrd="1" destOrd="0" parTransId="{B794EB3D-FF65-460C-AE2B-152783330A08}" sibTransId="{B3CF872B-68CC-4D10-900E-D449EF1D5CD8}"/>
    <dgm:cxn modelId="{7B20B29E-6079-4394-8E4E-B92BF7F7157C}" srcId="{8138FFC4-4393-41B0-BF03-F4D7F4E985FB}" destId="{05D0A416-748A-4AA4-841F-D5BABC0F169B}" srcOrd="5" destOrd="0" parTransId="{D10B234B-E68B-4309-9E1C-1D4E13F4E3F8}" sibTransId="{8CF2D5CF-3FAA-4151-A361-FE8E46A78A61}"/>
    <dgm:cxn modelId="{AD5F80A6-85DE-48A2-A92A-C2170FE775FE}" type="presOf" srcId="{05D0A416-748A-4AA4-841F-D5BABC0F169B}" destId="{4BD9B76D-917F-45F6-9284-CA4C85748D69}" srcOrd="0" destOrd="0" presId="urn:microsoft.com/office/officeart/2005/8/layout/hProcess9"/>
    <dgm:cxn modelId="{61F7C145-E9B8-4363-8BDA-3AFEF62155E6}" srcId="{8138FFC4-4393-41B0-BF03-F4D7F4E985FB}" destId="{7B534697-84F6-4005-ADA0-3FF9FD538BCF}" srcOrd="2" destOrd="0" parTransId="{486B9F0D-1C12-4140-9FFA-6AC3A2292947}" sibTransId="{C90E684E-EE40-4EEF-B74E-A0629B45AC81}"/>
    <dgm:cxn modelId="{FB994DD3-5A06-40F6-BB20-88A4C0931334}" type="presOf" srcId="{8138FFC4-4393-41B0-BF03-F4D7F4E985FB}" destId="{65F963C4-F183-440C-998D-E29923E0E795}" srcOrd="0" destOrd="0" presId="urn:microsoft.com/office/officeart/2005/8/layout/hProcess9"/>
    <dgm:cxn modelId="{D00F7243-8DD2-4F07-9883-A7A2D6006050}" type="presOf" srcId="{7B534697-84F6-4005-ADA0-3FF9FD538BCF}" destId="{B9B64DAC-24CD-40A6-8475-FFA5BF3C04D1}" srcOrd="0" destOrd="0" presId="urn:microsoft.com/office/officeart/2005/8/layout/hProcess9"/>
    <dgm:cxn modelId="{6A520ECB-8CE9-43A8-85E0-ACC2609310A3}" srcId="{8138FFC4-4393-41B0-BF03-F4D7F4E985FB}" destId="{3B5CB1B3-FDF2-4C5E-BBB1-15222EF0761E}" srcOrd="3" destOrd="0" parTransId="{8BBDF3E5-1DC5-4A3C-BEE9-D86CE7F9874F}" sibTransId="{BCD7C3CA-1A4A-460C-8DE0-5B4A28F3B9D3}"/>
    <dgm:cxn modelId="{6AB09583-EB0C-45EF-9F23-C97D11888843}" type="presParOf" srcId="{65F963C4-F183-440C-998D-E29923E0E795}" destId="{415ECAF2-5A48-4AC6-A5B4-38C44D608491}" srcOrd="0" destOrd="0" presId="urn:microsoft.com/office/officeart/2005/8/layout/hProcess9"/>
    <dgm:cxn modelId="{F895FC2F-8088-41B8-B743-46AF899FFEDD}" type="presParOf" srcId="{65F963C4-F183-440C-998D-E29923E0E795}" destId="{7729CCF9-65F2-4B53-AD68-81960660B50F}" srcOrd="1" destOrd="0" presId="urn:microsoft.com/office/officeart/2005/8/layout/hProcess9"/>
    <dgm:cxn modelId="{4809459B-26C1-47C6-849A-A2075048AD18}" type="presParOf" srcId="{7729CCF9-65F2-4B53-AD68-81960660B50F}" destId="{C4A68626-B55C-4966-9F2F-E8A0EEBB79F0}" srcOrd="0" destOrd="0" presId="urn:microsoft.com/office/officeart/2005/8/layout/hProcess9"/>
    <dgm:cxn modelId="{E8FDE4C2-47A7-498B-BA2B-E8B7D0522F8A}" type="presParOf" srcId="{7729CCF9-65F2-4B53-AD68-81960660B50F}" destId="{4B93860F-40EA-491E-9DA9-C519D3F924C7}" srcOrd="1" destOrd="0" presId="urn:microsoft.com/office/officeart/2005/8/layout/hProcess9"/>
    <dgm:cxn modelId="{5A72E95F-2724-4797-A4E4-E679ABFF11DC}" type="presParOf" srcId="{7729CCF9-65F2-4B53-AD68-81960660B50F}" destId="{C8410C03-FE53-449E-882B-3A00DA43DB42}" srcOrd="2" destOrd="0" presId="urn:microsoft.com/office/officeart/2005/8/layout/hProcess9"/>
    <dgm:cxn modelId="{E671F9E2-FFD2-4B86-9A59-F244A2A0C6AB}" type="presParOf" srcId="{7729CCF9-65F2-4B53-AD68-81960660B50F}" destId="{C076265D-50A4-4187-9617-33B660CDF523}" srcOrd="3" destOrd="0" presId="urn:microsoft.com/office/officeart/2005/8/layout/hProcess9"/>
    <dgm:cxn modelId="{3BE43B93-4BE7-4FCA-A6AA-FF9D9D706EFD}" type="presParOf" srcId="{7729CCF9-65F2-4B53-AD68-81960660B50F}" destId="{B9B64DAC-24CD-40A6-8475-FFA5BF3C04D1}" srcOrd="4" destOrd="0" presId="urn:microsoft.com/office/officeart/2005/8/layout/hProcess9"/>
    <dgm:cxn modelId="{21B3FAF9-9697-41B6-A592-7C4C752914FB}" type="presParOf" srcId="{7729CCF9-65F2-4B53-AD68-81960660B50F}" destId="{1481BEC0-3BB1-4EB4-B3F0-45A22336C205}" srcOrd="5" destOrd="0" presId="urn:microsoft.com/office/officeart/2005/8/layout/hProcess9"/>
    <dgm:cxn modelId="{22453C3C-D5A0-4C01-AA6F-8A71236C1B76}" type="presParOf" srcId="{7729CCF9-65F2-4B53-AD68-81960660B50F}" destId="{507DD3E7-96DD-463F-9C1D-CE9F6D126DA3}" srcOrd="6" destOrd="0" presId="urn:microsoft.com/office/officeart/2005/8/layout/hProcess9"/>
    <dgm:cxn modelId="{B991AB73-A3A0-4CF3-8981-D06D7064D887}" type="presParOf" srcId="{7729CCF9-65F2-4B53-AD68-81960660B50F}" destId="{CA051D5E-D35E-44E5-83E4-C1ED52E00DCD}" srcOrd="7" destOrd="0" presId="urn:microsoft.com/office/officeart/2005/8/layout/hProcess9"/>
    <dgm:cxn modelId="{EFA45485-69F0-4AEA-844F-3D57CC8B1E56}" type="presParOf" srcId="{7729CCF9-65F2-4B53-AD68-81960660B50F}" destId="{729632FB-F4F6-4FF1-99A9-2DD77B67D998}" srcOrd="8" destOrd="0" presId="urn:microsoft.com/office/officeart/2005/8/layout/hProcess9"/>
    <dgm:cxn modelId="{BA4E9754-B478-4541-AB0B-9E8A3C233C4D}" type="presParOf" srcId="{7729CCF9-65F2-4B53-AD68-81960660B50F}" destId="{69701D6A-FA7D-4149-B73C-B2ACC190CA7B}" srcOrd="9" destOrd="0" presId="urn:microsoft.com/office/officeart/2005/8/layout/hProcess9"/>
    <dgm:cxn modelId="{55C7F587-A54A-4C0E-8B67-5D6EA7B56603}" type="presParOf" srcId="{7729CCF9-65F2-4B53-AD68-81960660B50F}" destId="{4BD9B76D-917F-45F6-9284-CA4C85748D69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F0460F-DFB9-4461-BD27-A155013B27CA}">
      <dsp:nvSpPr>
        <dsp:cNvPr id="0" name=""/>
        <dsp:cNvSpPr/>
      </dsp:nvSpPr>
      <dsp:spPr>
        <a:xfrm>
          <a:off x="2588762" y="1412592"/>
          <a:ext cx="5636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3650" y="45720"/>
              </a:lnTo>
            </a:path>
          </a:pathLst>
        </a:custGeom>
        <a:noFill/>
        <a:ln w="9525" cap="flat" cmpd="sng" algn="ctr">
          <a:solidFill>
            <a:schemeClr val="accent1">
              <a:shade val="90000"/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2855731" y="1455341"/>
        <a:ext cx="29712" cy="5942"/>
      </dsp:txXfrm>
    </dsp:sp>
    <dsp:sp modelId="{A64ED4C1-53A5-439D-AAE1-911318E2FC64}">
      <dsp:nvSpPr>
        <dsp:cNvPr id="0" name=""/>
        <dsp:cNvSpPr/>
      </dsp:nvSpPr>
      <dsp:spPr>
        <a:xfrm>
          <a:off x="6863" y="683202"/>
          <a:ext cx="2583699" cy="1550219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/>
            <a:t>Respaldar empresa</a:t>
          </a:r>
        </a:p>
      </dsp:txBody>
      <dsp:txXfrm>
        <a:off x="6863" y="683202"/>
        <a:ext cx="2583699" cy="1550219"/>
      </dsp:txXfrm>
    </dsp:sp>
    <dsp:sp modelId="{A43F6868-17DA-45A3-A5D4-B7F7414BE4DF}">
      <dsp:nvSpPr>
        <dsp:cNvPr id="0" name=""/>
        <dsp:cNvSpPr/>
      </dsp:nvSpPr>
      <dsp:spPr>
        <a:xfrm>
          <a:off x="5766712" y="1412592"/>
          <a:ext cx="5636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3650" y="45720"/>
              </a:lnTo>
            </a:path>
          </a:pathLst>
        </a:custGeom>
        <a:noFill/>
        <a:ln w="9525" cap="flat" cmpd="sng" algn="ctr">
          <a:solidFill>
            <a:schemeClr val="accent1">
              <a:shade val="90000"/>
              <a:hueOff val="125037"/>
              <a:satOff val="-2309"/>
              <a:lumOff val="1070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6033681" y="1455341"/>
        <a:ext cx="29712" cy="5942"/>
      </dsp:txXfrm>
    </dsp:sp>
    <dsp:sp modelId="{0F1D5D87-AB89-4C48-B91A-535E850AD6AA}">
      <dsp:nvSpPr>
        <dsp:cNvPr id="0" name=""/>
        <dsp:cNvSpPr/>
      </dsp:nvSpPr>
      <dsp:spPr>
        <a:xfrm>
          <a:off x="3184813" y="683202"/>
          <a:ext cx="2583699" cy="1550219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/>
            <a:t>Cambiar periodo</a:t>
          </a:r>
        </a:p>
      </dsp:txBody>
      <dsp:txXfrm>
        <a:off x="3184813" y="683202"/>
        <a:ext cx="2583699" cy="1550219"/>
      </dsp:txXfrm>
    </dsp:sp>
    <dsp:sp modelId="{725E3F4B-8F75-431F-8518-611BDEE29F2B}">
      <dsp:nvSpPr>
        <dsp:cNvPr id="0" name=""/>
        <dsp:cNvSpPr/>
      </dsp:nvSpPr>
      <dsp:spPr>
        <a:xfrm>
          <a:off x="1298713" y="2231622"/>
          <a:ext cx="6355899" cy="563650"/>
        </a:xfrm>
        <a:custGeom>
          <a:avLst/>
          <a:gdLst/>
          <a:ahLst/>
          <a:cxnLst/>
          <a:rect l="0" t="0" r="0" b="0"/>
          <a:pathLst>
            <a:path>
              <a:moveTo>
                <a:pt x="6355899" y="0"/>
              </a:moveTo>
              <a:lnTo>
                <a:pt x="6355899" y="298925"/>
              </a:lnTo>
              <a:lnTo>
                <a:pt x="0" y="298925"/>
              </a:lnTo>
              <a:lnTo>
                <a:pt x="0" y="563650"/>
              </a:lnTo>
            </a:path>
          </a:pathLst>
        </a:custGeom>
        <a:noFill/>
        <a:ln w="9525" cap="flat" cmpd="sng" algn="ctr">
          <a:solidFill>
            <a:schemeClr val="accent1">
              <a:shade val="90000"/>
              <a:hueOff val="250074"/>
              <a:satOff val="-4618"/>
              <a:lumOff val="2141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4317072" y="2510476"/>
        <a:ext cx="319180" cy="5942"/>
      </dsp:txXfrm>
    </dsp:sp>
    <dsp:sp modelId="{7F2E58B3-D019-4199-92AE-4032AE0E5E8C}">
      <dsp:nvSpPr>
        <dsp:cNvPr id="0" name=""/>
        <dsp:cNvSpPr/>
      </dsp:nvSpPr>
      <dsp:spPr>
        <a:xfrm>
          <a:off x="6362763" y="683202"/>
          <a:ext cx="2583699" cy="1550219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/>
            <a:t>Generar póliza de cierre</a:t>
          </a:r>
        </a:p>
      </dsp:txBody>
      <dsp:txXfrm>
        <a:off x="6362763" y="683202"/>
        <a:ext cx="2583699" cy="1550219"/>
      </dsp:txXfrm>
    </dsp:sp>
    <dsp:sp modelId="{DFF3AC28-BBEB-498F-9219-FC9C64B8C51E}">
      <dsp:nvSpPr>
        <dsp:cNvPr id="0" name=""/>
        <dsp:cNvSpPr/>
      </dsp:nvSpPr>
      <dsp:spPr>
        <a:xfrm>
          <a:off x="2588762" y="3557062"/>
          <a:ext cx="5636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3650" y="45720"/>
              </a:lnTo>
            </a:path>
          </a:pathLst>
        </a:custGeom>
        <a:noFill/>
        <a:ln w="9525" cap="flat" cmpd="sng" algn="ctr">
          <a:solidFill>
            <a:schemeClr val="accent1">
              <a:shade val="90000"/>
              <a:hueOff val="375112"/>
              <a:satOff val="-6927"/>
              <a:lumOff val="3212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2855731" y="3599811"/>
        <a:ext cx="29712" cy="5942"/>
      </dsp:txXfrm>
    </dsp:sp>
    <dsp:sp modelId="{986CA9B7-5CE2-4CCC-9F75-4981E8E00CD0}">
      <dsp:nvSpPr>
        <dsp:cNvPr id="0" name=""/>
        <dsp:cNvSpPr/>
      </dsp:nvSpPr>
      <dsp:spPr>
        <a:xfrm>
          <a:off x="6863" y="2827672"/>
          <a:ext cx="2583699" cy="1550219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/>
            <a:t>Realizar cierre de ejercicio</a:t>
          </a:r>
        </a:p>
      </dsp:txBody>
      <dsp:txXfrm>
        <a:off x="6863" y="2827672"/>
        <a:ext cx="2583699" cy="1550219"/>
      </dsp:txXfrm>
    </dsp:sp>
    <dsp:sp modelId="{065B0D17-70EF-449B-9F5E-B27AF8CF43E4}">
      <dsp:nvSpPr>
        <dsp:cNvPr id="0" name=""/>
        <dsp:cNvSpPr/>
      </dsp:nvSpPr>
      <dsp:spPr>
        <a:xfrm>
          <a:off x="3184813" y="2827672"/>
          <a:ext cx="2583699" cy="1550219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/>
            <a:t>Verificar la información</a:t>
          </a:r>
        </a:p>
      </dsp:txBody>
      <dsp:txXfrm>
        <a:off x="3184813" y="2827672"/>
        <a:ext cx="2583699" cy="15502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5ECAF2-5A48-4AC6-A5B4-38C44D608491}">
      <dsp:nvSpPr>
        <dsp:cNvPr id="0" name=""/>
        <dsp:cNvSpPr/>
      </dsp:nvSpPr>
      <dsp:spPr>
        <a:xfrm>
          <a:off x="726504" y="0"/>
          <a:ext cx="8233720" cy="403244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4A68626-B55C-4966-9F2F-E8A0EEBB79F0}">
      <dsp:nvSpPr>
        <dsp:cNvPr id="0" name=""/>
        <dsp:cNvSpPr/>
      </dsp:nvSpPr>
      <dsp:spPr>
        <a:xfrm>
          <a:off x="650" y="1209734"/>
          <a:ext cx="1546837" cy="1612979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/>
            <a:t>Bajar catálogos: –cuentas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/>
            <a:t>-Proveedores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/>
            <a:t>-Segmentos 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/>
            <a:t>-etc.</a:t>
          </a:r>
        </a:p>
      </dsp:txBody>
      <dsp:txXfrm>
        <a:off x="76160" y="1285244"/>
        <a:ext cx="1395817" cy="1461959"/>
      </dsp:txXfrm>
    </dsp:sp>
    <dsp:sp modelId="{C8410C03-FE53-449E-882B-3A00DA43DB42}">
      <dsp:nvSpPr>
        <dsp:cNvPr id="0" name=""/>
        <dsp:cNvSpPr/>
      </dsp:nvSpPr>
      <dsp:spPr>
        <a:xfrm>
          <a:off x="1628368" y="1209734"/>
          <a:ext cx="1546837" cy="1612979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8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8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8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/>
            <a:t>Generar póliza de Apertura de saldos iniciales</a:t>
          </a:r>
        </a:p>
      </dsp:txBody>
      <dsp:txXfrm>
        <a:off x="1703878" y="1285244"/>
        <a:ext cx="1395817" cy="1461959"/>
      </dsp:txXfrm>
    </dsp:sp>
    <dsp:sp modelId="{B9B64DAC-24CD-40A6-8475-FFA5BF3C04D1}">
      <dsp:nvSpPr>
        <dsp:cNvPr id="0" name=""/>
        <dsp:cNvSpPr/>
      </dsp:nvSpPr>
      <dsp:spPr>
        <a:xfrm>
          <a:off x="3256086" y="1209734"/>
          <a:ext cx="1546837" cy="1612979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6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16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6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/>
            <a:t>Dar de alta la empresa con fecha de un ejercicio anterior</a:t>
          </a:r>
        </a:p>
      </dsp:txBody>
      <dsp:txXfrm>
        <a:off x="3331596" y="1285244"/>
        <a:ext cx="1395817" cy="1461959"/>
      </dsp:txXfrm>
    </dsp:sp>
    <dsp:sp modelId="{507DD3E7-96DD-463F-9C1D-CE9F6D126DA3}">
      <dsp:nvSpPr>
        <dsp:cNvPr id="0" name=""/>
        <dsp:cNvSpPr/>
      </dsp:nvSpPr>
      <dsp:spPr>
        <a:xfrm>
          <a:off x="4883805" y="1209734"/>
          <a:ext cx="1546837" cy="1612979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4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4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4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/>
            <a:t>Cargar catálogos y póliza de apertura de saldos iniciales </a:t>
          </a:r>
        </a:p>
      </dsp:txBody>
      <dsp:txXfrm>
        <a:off x="4959315" y="1285244"/>
        <a:ext cx="1395817" cy="1461959"/>
      </dsp:txXfrm>
    </dsp:sp>
    <dsp:sp modelId="{729632FB-F4F6-4FF1-99A9-2DD77B67D998}">
      <dsp:nvSpPr>
        <dsp:cNvPr id="0" name=""/>
        <dsp:cNvSpPr/>
      </dsp:nvSpPr>
      <dsp:spPr>
        <a:xfrm>
          <a:off x="6511523" y="1209734"/>
          <a:ext cx="1546837" cy="1612979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2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32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2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/>
            <a:t>Realizar el cierre del ejercicio</a:t>
          </a:r>
        </a:p>
      </dsp:txBody>
      <dsp:txXfrm>
        <a:off x="6587033" y="1285244"/>
        <a:ext cx="1395817" cy="1461959"/>
      </dsp:txXfrm>
    </dsp:sp>
    <dsp:sp modelId="{4BD9B76D-917F-45F6-9284-CA4C85748D69}">
      <dsp:nvSpPr>
        <dsp:cNvPr id="0" name=""/>
        <dsp:cNvSpPr/>
      </dsp:nvSpPr>
      <dsp:spPr>
        <a:xfrm>
          <a:off x="8139241" y="1209734"/>
          <a:ext cx="1546837" cy="1612979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/>
            <a:t>Verificar la información</a:t>
          </a:r>
        </a:p>
      </dsp:txBody>
      <dsp:txXfrm>
        <a:off x="8214751" y="1285244"/>
        <a:ext cx="1395817" cy="14619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1CCFA0-DCE8-4F90-AAE8-EE609631C919}" type="datetimeFigureOut">
              <a:rPr lang="es-MX" smtClean="0"/>
              <a:t>10/01/2023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4B3213-F208-4E92-B8CE-0939EC29251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19678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0F725-81EB-45EF-8AD4-69DED08E801D}" type="slidenum">
              <a:rPr lang="es-MX" smtClean="0"/>
              <a:t>21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8949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ADDCF557-3BF4-4B9F-8296-C6C6A0C501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DFB9D9DE-98C9-46AF-8E15-77775820C2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60496" y="378372"/>
            <a:ext cx="2271008" cy="52171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8D1D45EC-775D-4ECC-BA05-A1603B60C526}"/>
              </a:ext>
            </a:extLst>
          </p:cNvPr>
          <p:cNvSpPr txBox="1"/>
          <p:nvPr userDrawn="1"/>
        </p:nvSpPr>
        <p:spPr>
          <a:xfrm>
            <a:off x="3550024" y="3429000"/>
            <a:ext cx="50919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>
                <a:solidFill>
                  <a:schemeClr val="bg1"/>
                </a:solidFill>
                <a:latin typeface="Titillium Web" pitchFamily="2" charset="77"/>
              </a:rPr>
              <a:t>¿Preguntas?</a:t>
            </a:r>
          </a:p>
        </p:txBody>
      </p:sp>
    </p:spTree>
    <p:extLst>
      <p:ext uri="{BB962C8B-B14F-4D97-AF65-F5344CB8AC3E}">
        <p14:creationId xmlns:p14="http://schemas.microsoft.com/office/powerpoint/2010/main" val="224303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239349" y="6356351"/>
            <a:ext cx="3552395" cy="365125"/>
          </a:xfrm>
          <a:prstGeom prst="rect">
            <a:avLst/>
          </a:prstGeom>
        </p:spPr>
        <p:txBody>
          <a:bodyPr/>
          <a:lstStyle/>
          <a:p>
            <a:fld id="{37DE07A5-DDB7-4C3A-9316-7C56D80CE1BD}" type="datetimeFigureOut">
              <a:rPr lang="es-MX" smtClean="0"/>
              <a:t>10/01/2023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04245" y="6356351"/>
            <a:ext cx="3278155" cy="365125"/>
          </a:xfrm>
          <a:prstGeom prst="rect">
            <a:avLst/>
          </a:prstGeom>
        </p:spPr>
        <p:txBody>
          <a:bodyPr/>
          <a:lstStyle/>
          <a:p>
            <a:fld id="{4E26877B-D94D-4698-A5F3-85523F4875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6892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239349" y="6356351"/>
            <a:ext cx="3552395" cy="365125"/>
          </a:xfrm>
          <a:prstGeom prst="rect">
            <a:avLst/>
          </a:prstGeom>
        </p:spPr>
        <p:txBody>
          <a:bodyPr/>
          <a:lstStyle/>
          <a:p>
            <a:fld id="{37DE07A5-DDB7-4C3A-9316-7C56D80CE1BD}" type="datetimeFigureOut">
              <a:rPr lang="es-MX" smtClean="0"/>
              <a:t>10/01/2023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04245" y="6356351"/>
            <a:ext cx="3278155" cy="365125"/>
          </a:xfrm>
          <a:prstGeom prst="rect">
            <a:avLst/>
          </a:prstGeom>
        </p:spPr>
        <p:txBody>
          <a:bodyPr/>
          <a:lstStyle/>
          <a:p>
            <a:fld id="{4E26877B-D94D-4698-A5F3-85523F4875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6572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239349" y="6356351"/>
            <a:ext cx="3552395" cy="365125"/>
          </a:xfrm>
          <a:prstGeom prst="rect">
            <a:avLst/>
          </a:prstGeom>
        </p:spPr>
        <p:txBody>
          <a:bodyPr/>
          <a:lstStyle/>
          <a:p>
            <a:fld id="{37DE07A5-DDB7-4C3A-9316-7C56D80CE1BD}" type="datetimeFigureOut">
              <a:rPr lang="es-MX" smtClean="0"/>
              <a:t>10/01/2023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04245" y="6356351"/>
            <a:ext cx="3278155" cy="365125"/>
          </a:xfrm>
          <a:prstGeom prst="rect">
            <a:avLst/>
          </a:prstGeom>
        </p:spPr>
        <p:txBody>
          <a:bodyPr/>
          <a:lstStyle/>
          <a:p>
            <a:fld id="{4E26877B-D94D-4698-A5F3-85523F4875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33644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239349" y="6356351"/>
            <a:ext cx="3552395" cy="365125"/>
          </a:xfrm>
          <a:prstGeom prst="rect">
            <a:avLst/>
          </a:prstGeom>
        </p:spPr>
        <p:txBody>
          <a:bodyPr/>
          <a:lstStyle/>
          <a:p>
            <a:fld id="{37DE07A5-DDB7-4C3A-9316-7C56D80CE1BD}" type="datetimeFigureOut">
              <a:rPr lang="es-MX" smtClean="0"/>
              <a:t>10/01/2023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04245" y="6356351"/>
            <a:ext cx="3278155" cy="365125"/>
          </a:xfrm>
          <a:prstGeom prst="rect">
            <a:avLst/>
          </a:prstGeom>
        </p:spPr>
        <p:txBody>
          <a:bodyPr/>
          <a:lstStyle/>
          <a:p>
            <a:fld id="{4E26877B-D94D-4698-A5F3-85523F4875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6711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239349" y="6356351"/>
            <a:ext cx="3552395" cy="365125"/>
          </a:xfrm>
          <a:prstGeom prst="rect">
            <a:avLst/>
          </a:prstGeom>
        </p:spPr>
        <p:txBody>
          <a:bodyPr/>
          <a:lstStyle/>
          <a:p>
            <a:fld id="{37DE07A5-DDB7-4C3A-9316-7C56D80CE1BD}" type="datetimeFigureOut">
              <a:rPr lang="es-MX" smtClean="0"/>
              <a:t>10/01/2023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04245" y="6356351"/>
            <a:ext cx="3278155" cy="365125"/>
          </a:xfrm>
          <a:prstGeom prst="rect">
            <a:avLst/>
          </a:prstGeom>
        </p:spPr>
        <p:txBody>
          <a:bodyPr/>
          <a:lstStyle/>
          <a:p>
            <a:fld id="{4E26877B-D94D-4698-A5F3-85523F4875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48320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239349" y="6356351"/>
            <a:ext cx="3552395" cy="365125"/>
          </a:xfrm>
          <a:prstGeom prst="rect">
            <a:avLst/>
          </a:prstGeom>
        </p:spPr>
        <p:txBody>
          <a:bodyPr/>
          <a:lstStyle/>
          <a:p>
            <a:fld id="{37DE07A5-DDB7-4C3A-9316-7C56D80CE1BD}" type="datetimeFigureOut">
              <a:rPr lang="es-MX" smtClean="0"/>
              <a:t>10/01/2023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04245" y="6356351"/>
            <a:ext cx="3278155" cy="365125"/>
          </a:xfrm>
          <a:prstGeom prst="rect">
            <a:avLst/>
          </a:prstGeom>
        </p:spPr>
        <p:txBody>
          <a:bodyPr/>
          <a:lstStyle/>
          <a:p>
            <a:fld id="{4E26877B-D94D-4698-A5F3-85523F4875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99778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46EA7C49-9C88-423A-A124-CB8F0C5090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39554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5E56B124-75EE-453D-812C-B754F0F0A3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5053" y="6207223"/>
            <a:ext cx="1485720" cy="341314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230B7442-788C-40C8-8461-A05DA19B8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4991"/>
            <a:ext cx="12192000" cy="1092473"/>
          </a:xfrm>
          <a:prstGeom prst="rect">
            <a:avLst/>
          </a:prstGeom>
        </p:spPr>
        <p:txBody>
          <a:bodyPr/>
          <a:lstStyle>
            <a:lvl1pPr algn="ctr">
              <a:defRPr lang="es-MX" sz="3600" b="1" kern="1200" dirty="0">
                <a:solidFill>
                  <a:schemeClr val="bg1"/>
                </a:solidFill>
                <a:latin typeface="Titillium Web" pitchFamily="2" charset="77"/>
                <a:ea typeface="+mn-ea"/>
                <a:cs typeface="+mn-cs"/>
              </a:defRPr>
            </a:lvl1pPr>
          </a:lstStyle>
          <a:p>
            <a:r>
              <a:rPr lang="es-ES" dirty="0"/>
              <a:t>Titulo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33559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D427EF5C-2670-4B09-B883-1FEEDD8BB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9740" y="94036"/>
            <a:ext cx="1449979" cy="142165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DEA8831D-473E-404B-8EDC-4C9A51622D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6633"/>
          <a:stretch/>
        </p:blipFill>
        <p:spPr>
          <a:xfrm>
            <a:off x="0" y="3286"/>
            <a:ext cx="12192000" cy="74476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2C551185-B7AD-455F-B57D-8C2130B9B9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75053" y="6207223"/>
            <a:ext cx="1485720" cy="34131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A1EC0ADA-7538-424C-978A-9ABBB8EF0E36}"/>
              </a:ext>
            </a:extLst>
          </p:cNvPr>
          <p:cNvSpPr/>
          <p:nvPr userDrawn="1"/>
        </p:nvSpPr>
        <p:spPr>
          <a:xfrm>
            <a:off x="-22281" y="6958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>
                <a:solidFill>
                  <a:schemeClr val="bg1"/>
                </a:solidFill>
                <a:latin typeface="Titillium Web" pitchFamily="2" charset="77"/>
              </a:rPr>
              <a:t>Ejercicio</a:t>
            </a:r>
          </a:p>
        </p:txBody>
      </p:sp>
    </p:spTree>
    <p:extLst>
      <p:ext uri="{BB962C8B-B14F-4D97-AF65-F5344CB8AC3E}">
        <p14:creationId xmlns:p14="http://schemas.microsoft.com/office/powerpoint/2010/main" val="1100503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ADDCF557-3BF4-4B9F-8296-C6C6A0C501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DFB9D9DE-98C9-46AF-8E15-77775820C2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60496" y="378372"/>
            <a:ext cx="2271008" cy="52171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8D1D45EC-775D-4ECC-BA05-A1603B60C526}"/>
              </a:ext>
            </a:extLst>
          </p:cNvPr>
          <p:cNvSpPr txBox="1"/>
          <p:nvPr userDrawn="1"/>
        </p:nvSpPr>
        <p:spPr>
          <a:xfrm>
            <a:off x="3550024" y="3429000"/>
            <a:ext cx="50919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>
                <a:solidFill>
                  <a:schemeClr val="bg1"/>
                </a:solidFill>
                <a:latin typeface="Titillium Web" pitchFamily="2" charset="77"/>
              </a:rPr>
              <a:t>¿Preguntas?</a:t>
            </a:r>
          </a:p>
        </p:txBody>
      </p:sp>
    </p:spTree>
    <p:extLst>
      <p:ext uri="{BB962C8B-B14F-4D97-AF65-F5344CB8AC3E}">
        <p14:creationId xmlns:p14="http://schemas.microsoft.com/office/powerpoint/2010/main" val="650505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6465C66E-ADB4-40E2-9C5D-1B4A097244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102100"/>
            <a:ext cx="1562100" cy="27559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34B725C6-338A-49B1-BC5B-D95F626006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74400" y="0"/>
            <a:ext cx="1117600" cy="18288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0EFA9486-754C-485B-85A0-2A74CF787F4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75053" y="6207223"/>
            <a:ext cx="1485720" cy="341314"/>
          </a:xfrm>
          <a:prstGeom prst="rect">
            <a:avLst/>
          </a:prstGeom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xmlns="" id="{6A9B09C1-25F2-4A3C-A374-B67FE5510D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1050" y="479964"/>
            <a:ext cx="5811175" cy="868872"/>
          </a:xfrm>
        </p:spPr>
        <p:txBody>
          <a:bodyPr/>
          <a:lstStyle>
            <a:lvl1pPr>
              <a:defRPr lang="es-MX" sz="4400" b="1" kern="1200" dirty="0">
                <a:solidFill>
                  <a:schemeClr val="accent1">
                    <a:lumMod val="75000"/>
                  </a:schemeClr>
                </a:solidFill>
                <a:latin typeface="Titillium Web" pitchFamily="2" charset="77"/>
                <a:ea typeface="+mn-ea"/>
                <a:cs typeface="+mn-cs"/>
              </a:defRPr>
            </a:lvl1pPr>
          </a:lstStyle>
          <a:p>
            <a:r>
              <a:rPr lang="es-ES" dirty="0"/>
              <a:t>Titulo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81646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F8857C5A-D3DE-4D2E-B5D3-12BC52FC3C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"/>
            <a:ext cx="7251700" cy="68453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CEC91664-487C-42E2-9E99-0FC014C9B1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5053" y="6207223"/>
            <a:ext cx="1485720" cy="341314"/>
          </a:xfrm>
          <a:prstGeom prst="rect">
            <a:avLst/>
          </a:prstGeom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xmlns="" id="{E2A69D4B-978D-4924-A9FF-21EA43B932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6056" y="2766218"/>
            <a:ext cx="4452891" cy="1325563"/>
          </a:xfrm>
        </p:spPr>
        <p:txBody>
          <a:bodyPr/>
          <a:lstStyle>
            <a:lvl1pPr>
              <a:defRPr lang="es-MX" sz="4400" b="1" kern="1200" dirty="0">
                <a:solidFill>
                  <a:schemeClr val="bg1"/>
                </a:solidFill>
                <a:latin typeface="Titillium Web" pitchFamily="2" charset="77"/>
                <a:ea typeface="+mn-ea"/>
                <a:cs typeface="+mn-cs"/>
              </a:defRPr>
            </a:lvl1pPr>
          </a:lstStyle>
          <a:p>
            <a:r>
              <a:rPr lang="es-ES" dirty="0"/>
              <a:t>Titulo / subtitulo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46904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DEE0585-19CC-E243-A8BA-76C5B6F95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6B87A40-1DC0-DD4E-AF41-BA20BCCD0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F22D11A-7844-1B4B-A646-31C0919CF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5B021-E880-7A47-A127-74A551F51C8F}" type="datetimeFigureOut">
              <a:rPr lang="es-MX" smtClean="0"/>
              <a:t>10/01/2023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AD55EA0-EBD2-5340-8F38-3EAC4027E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019BAC5-F5E0-5C40-ADC7-9303F95CA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010E0-8DA7-7D48-858B-9EC6DE5DF8E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977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239349" y="6356351"/>
            <a:ext cx="3552395" cy="365125"/>
          </a:xfrm>
          <a:prstGeom prst="rect">
            <a:avLst/>
          </a:prstGeom>
        </p:spPr>
        <p:txBody>
          <a:bodyPr/>
          <a:lstStyle/>
          <a:p>
            <a:fld id="{37DE07A5-DDB7-4C3A-9316-7C56D80CE1BD}" type="datetimeFigureOut">
              <a:rPr lang="es-MX" smtClean="0"/>
              <a:t>10/01/2023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04245" y="6356351"/>
            <a:ext cx="3278155" cy="365125"/>
          </a:xfrm>
          <a:prstGeom prst="rect">
            <a:avLst/>
          </a:prstGeom>
        </p:spPr>
        <p:txBody>
          <a:bodyPr/>
          <a:lstStyle/>
          <a:p>
            <a:fld id="{4E26877B-D94D-4698-A5F3-85523F4875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17607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239349" y="6356351"/>
            <a:ext cx="3552395" cy="365125"/>
          </a:xfrm>
          <a:prstGeom prst="rect">
            <a:avLst/>
          </a:prstGeom>
        </p:spPr>
        <p:txBody>
          <a:bodyPr/>
          <a:lstStyle/>
          <a:p>
            <a:fld id="{37DE07A5-DDB7-4C3A-9316-7C56D80CE1BD}" type="datetimeFigureOut">
              <a:rPr lang="es-MX" smtClean="0"/>
              <a:t>10/01/2023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04245" y="6356351"/>
            <a:ext cx="3278155" cy="365125"/>
          </a:xfrm>
          <a:prstGeom prst="rect">
            <a:avLst/>
          </a:prstGeom>
        </p:spPr>
        <p:txBody>
          <a:bodyPr/>
          <a:lstStyle/>
          <a:p>
            <a:fld id="{4E26877B-D94D-4698-A5F3-85523F4875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1704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239349" y="6356351"/>
            <a:ext cx="3552395" cy="365125"/>
          </a:xfrm>
          <a:prstGeom prst="rect">
            <a:avLst/>
          </a:prstGeom>
        </p:spPr>
        <p:txBody>
          <a:bodyPr/>
          <a:lstStyle/>
          <a:p>
            <a:fld id="{37DE07A5-DDB7-4C3A-9316-7C56D80CE1BD}" type="datetimeFigureOut">
              <a:rPr lang="es-MX" smtClean="0"/>
              <a:t>10/01/2023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04245" y="6356351"/>
            <a:ext cx="3278155" cy="365125"/>
          </a:xfrm>
          <a:prstGeom prst="rect">
            <a:avLst/>
          </a:prstGeom>
        </p:spPr>
        <p:txBody>
          <a:bodyPr/>
          <a:lstStyle/>
          <a:p>
            <a:fld id="{4E26877B-D94D-4698-A5F3-85523F4875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4108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239349" y="6356351"/>
            <a:ext cx="3552395" cy="365125"/>
          </a:xfrm>
          <a:prstGeom prst="rect">
            <a:avLst/>
          </a:prstGeom>
        </p:spPr>
        <p:txBody>
          <a:bodyPr/>
          <a:lstStyle/>
          <a:p>
            <a:fld id="{37DE07A5-DDB7-4C3A-9316-7C56D80CE1BD}" type="datetimeFigureOut">
              <a:rPr lang="es-MX" smtClean="0"/>
              <a:t>10/01/2023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04245" y="6356351"/>
            <a:ext cx="3278155" cy="365125"/>
          </a:xfrm>
          <a:prstGeom prst="rect">
            <a:avLst/>
          </a:prstGeom>
        </p:spPr>
        <p:txBody>
          <a:bodyPr/>
          <a:lstStyle/>
          <a:p>
            <a:fld id="{4E26877B-D94D-4698-A5F3-85523F4875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4496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239349" y="6356351"/>
            <a:ext cx="3552395" cy="365125"/>
          </a:xfrm>
          <a:prstGeom prst="rect">
            <a:avLst/>
          </a:prstGeom>
        </p:spPr>
        <p:txBody>
          <a:bodyPr/>
          <a:lstStyle/>
          <a:p>
            <a:fld id="{37DE07A5-DDB7-4C3A-9316-7C56D80CE1BD}" type="datetimeFigureOut">
              <a:rPr lang="es-MX" smtClean="0"/>
              <a:t>10/01/2023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04245" y="6356351"/>
            <a:ext cx="3278155" cy="365125"/>
          </a:xfrm>
          <a:prstGeom prst="rect">
            <a:avLst/>
          </a:prstGeom>
        </p:spPr>
        <p:txBody>
          <a:bodyPr/>
          <a:lstStyle/>
          <a:p>
            <a:fld id="{4E26877B-D94D-4698-A5F3-85523F4875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9238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hyperlink" Target="mailto:Pcsolucion-mary@hotmail.com" TargetMode="External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A7210D9F-C1C4-4582-B2A1-8B3C8423D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9243B2F-C562-494B-93B0-CFD21B9A46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3126FD4-9EAC-4972-93F8-387CDBB116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01101-9FCF-4399-B157-DB62E7D132EB}" type="datetimeFigureOut">
              <a:rPr lang="es-MX" smtClean="0"/>
              <a:t>10/01/2023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F9B8CE5-7E10-4D36-8061-80ABC93E46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BCD503C-2F38-49E9-90C4-6F3BC8E14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363AC-D4CB-4E80-A803-96BC1463D28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0931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3" r:id="rId2"/>
    <p:sldLayoutId id="2147483662" r:id="rId3"/>
    <p:sldLayoutId id="214748367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730" y="-12374"/>
            <a:ext cx="3560233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335360" y="6174323"/>
            <a:ext cx="11521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Teléfonos 444 430 56 38 /</a:t>
            </a:r>
            <a:r>
              <a:rPr lang="es-MX" baseline="0" dirty="0" smtClean="0"/>
              <a:t> 444 211 62 69 / 444 301 23 71 / 444 824 99 42</a:t>
            </a:r>
          </a:p>
          <a:p>
            <a:pPr algn="ctr"/>
            <a:r>
              <a:rPr lang="es-MX" baseline="0" dirty="0" smtClean="0"/>
              <a:t>Email. </a:t>
            </a:r>
            <a:r>
              <a:rPr lang="es-MX" baseline="0" dirty="0" smtClean="0">
                <a:hlinkClick r:id="rId17"/>
              </a:rPr>
              <a:t>Pcsolucion-mary@hotmail.com</a:t>
            </a:r>
            <a:r>
              <a:rPr lang="es-MX" baseline="0" dirty="0" smtClean="0"/>
              <a:t>  YouTube pcsolucion capacitaciones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15368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685" r:id="rId12"/>
    <p:sldLayoutId id="2147483687" r:id="rId13"/>
    <p:sldLayoutId id="2147483689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00225"/>
            <a:ext cx="3176587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956" y="359983"/>
            <a:ext cx="9907587" cy="585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543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072935" y="1456760"/>
            <a:ext cx="9499032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Utilerías</a:t>
            </a: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Permiten dar mantenimiento preventivo y correctivo a la información registrada en el sistema.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Reconstruir saldos de cuentas.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Verificar Pólizas.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072935" y="427595"/>
            <a:ext cx="7197242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Consideraciones previas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DAA39AFF-A9F0-4C95-ADAB-08CA11371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5039" y="4262887"/>
            <a:ext cx="2608501" cy="187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740238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41115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Reconstruir saldos de cuentas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Detecta y corrige diferencias entre los saldos de las cuentas contra los movimientos de las pólizas.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Verificar Pólizas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Corrige Pólizas descuadradas y detecta movimientos con cuentas no permitidas según el tipo de Póliza.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486486" y="457183"/>
            <a:ext cx="6283654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Consideraciones previas</a:t>
            </a:r>
          </a:p>
        </p:txBody>
      </p:sp>
    </p:spTree>
    <p:extLst>
      <p:ext uri="{BB962C8B-B14F-4D97-AF65-F5344CB8AC3E}">
        <p14:creationId xmlns:p14="http://schemas.microsoft.com/office/powerpoint/2010/main" val="41396630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072935" y="1456760"/>
            <a:ext cx="9499032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Reportes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Antes de realizar el cierre del ejercicio es recomendable ejecutar los siguientes reportes de forma anual: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Balance General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Estado de Resultados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072935" y="427595"/>
            <a:ext cx="7197242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Consideraciones previas</a:t>
            </a:r>
          </a:p>
        </p:txBody>
      </p:sp>
    </p:spTree>
    <p:extLst>
      <p:ext uri="{BB962C8B-B14F-4D97-AF65-F5344CB8AC3E}">
        <p14:creationId xmlns:p14="http://schemas.microsoft.com/office/powerpoint/2010/main" val="1194051371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41115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Balance General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Muestra la posición financiera de la empresa a una fecha determinada.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Activo =  Pasivo + Capital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486486" y="457183"/>
            <a:ext cx="6283654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Consideraciones previas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56E60BBB-4868-44C7-A43F-20914FD34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8830" y="2515513"/>
            <a:ext cx="3868615" cy="35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674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41115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Estado de resultados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Muestra la utilidad o perdida de la empresa a una fecha determinada.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Utilidad = Ingresos - Egresos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486486" y="457183"/>
            <a:ext cx="6283654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Consideraciones previas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1410F69-8862-4D9F-91B1-2DC2DC41C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2277" y="2656190"/>
            <a:ext cx="4217508" cy="340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041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072935" y="1456760"/>
            <a:ext cx="9499032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Cuenta de cuadre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Asegúrate que cada póliza que registres estén cuadrados sus movimientos y asignados a cuentas registradas, es decir, que no existan movimientos a la cuenta de cuadre.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072935" y="427595"/>
            <a:ext cx="7197242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Consideraciones previas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482E12F6-4170-45E9-821E-E24E77B20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165" y="5061271"/>
            <a:ext cx="6717433" cy="93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59188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41115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Para conocer si existen movimientos a la cuenta de cuadre realiza cualquiera de las siguientes acciones: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Estado del negocio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Reporte Movimientos Auxiliares del Catálogo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Personaliza el listado </a:t>
            </a: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General</a:t>
            </a: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 para agregar “</a:t>
            </a: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con </a:t>
            </a:r>
            <a:r>
              <a:rPr kumimoji="0" lang="es-MX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Movtos</a:t>
            </a: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 </a:t>
            </a:r>
            <a:r>
              <a:rPr kumimoji="0" lang="es-MX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Cta</a:t>
            </a: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 Cuadre</a:t>
            </a: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”  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486486" y="457183"/>
            <a:ext cx="6283654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Consideraciones previas</a:t>
            </a:r>
          </a:p>
        </p:txBody>
      </p:sp>
    </p:spTree>
    <p:extLst>
      <p:ext uri="{BB962C8B-B14F-4D97-AF65-F5344CB8AC3E}">
        <p14:creationId xmlns:p14="http://schemas.microsoft.com/office/powerpoint/2010/main" val="2111548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921160" y="1007258"/>
            <a:ext cx="9499032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072935" y="196336"/>
            <a:ext cx="7197242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Consideraciones previas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823D5BF-EBE7-428B-8771-DDAB88F05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160" y="942177"/>
            <a:ext cx="5031194" cy="3681361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827882AA-427E-4586-900E-3CAB7ACDEC7B}"/>
              </a:ext>
            </a:extLst>
          </p:cNvPr>
          <p:cNvSpPr/>
          <p:nvPr/>
        </p:nvSpPr>
        <p:spPr>
          <a:xfrm>
            <a:off x="972775" y="1232657"/>
            <a:ext cx="1706331" cy="6476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A652DC56-CD2F-4E8B-AB03-A107623C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2757" y="674643"/>
            <a:ext cx="4635645" cy="5406468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4B58C926-20A5-494D-97AB-54F2B30F29C4}"/>
              </a:ext>
            </a:extLst>
          </p:cNvPr>
          <p:cNvSpPr/>
          <p:nvPr/>
        </p:nvSpPr>
        <p:spPr>
          <a:xfrm>
            <a:off x="3532860" y="4084920"/>
            <a:ext cx="2411365" cy="4634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E750C86E-0020-4762-88AC-34C990866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9105" y="1225501"/>
            <a:ext cx="5909891" cy="4640585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8A179BCE-5F59-42E8-8F59-56AA685A4857}"/>
              </a:ext>
            </a:extLst>
          </p:cNvPr>
          <p:cNvSpPr/>
          <p:nvPr/>
        </p:nvSpPr>
        <p:spPr>
          <a:xfrm>
            <a:off x="2440407" y="3629400"/>
            <a:ext cx="1929714" cy="2404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63927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41115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Si al revisar tu información en los reportes anteriores no se ve reflejada información de algunas pólizas, probablemente se encuentren sin Afectar.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Se recomendaría ejecutar el reporte de </a:t>
            </a: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Diarios y Pólizas </a:t>
            </a: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con el filtro “Pólizas sin afectar”, o bien personalizar un </a:t>
            </a: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listado de Pólizas</a:t>
            </a: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 con el filtro de “Pólizas sin afectar”.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486486" y="457183"/>
            <a:ext cx="6283654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Consideraciones previas</a:t>
            </a:r>
          </a:p>
        </p:txBody>
      </p:sp>
    </p:spTree>
    <p:extLst>
      <p:ext uri="{BB962C8B-B14F-4D97-AF65-F5344CB8AC3E}">
        <p14:creationId xmlns:p14="http://schemas.microsoft.com/office/powerpoint/2010/main" val="35332461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577027" y="2394607"/>
            <a:ext cx="9499032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Para Afectar tus Pólizas podrás hacerlo de: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Forma manual (1 a 1).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Forma masiva (Proceso).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072935" y="427595"/>
            <a:ext cx="7197242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Consideraciones previas</a:t>
            </a:r>
          </a:p>
        </p:txBody>
      </p:sp>
    </p:spTree>
    <p:extLst>
      <p:ext uri="{BB962C8B-B14F-4D97-AF65-F5344CB8AC3E}">
        <p14:creationId xmlns:p14="http://schemas.microsoft.com/office/powerpoint/2010/main" val="988734397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C9BDC9F3-0324-C745-874E-A098706D0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387" y="1066207"/>
            <a:ext cx="11366500" cy="45339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9CBBEE28-8F2F-4B45-92E6-AFC42236A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4342" y="5600107"/>
            <a:ext cx="1892300" cy="4318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A5E6872D-4230-0044-9E21-E15BF4295E34}"/>
              </a:ext>
            </a:extLst>
          </p:cNvPr>
          <p:cNvSpPr txBox="1"/>
          <p:nvPr/>
        </p:nvSpPr>
        <p:spPr>
          <a:xfrm>
            <a:off x="1423308" y="1495882"/>
            <a:ext cx="83656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>
                <a:solidFill>
                  <a:schemeClr val="accent1">
                    <a:lumMod val="75000"/>
                  </a:schemeClr>
                </a:solidFill>
                <a:latin typeface="Titillium Web" pitchFamily="2" charset="77"/>
              </a:rPr>
              <a:t>CONTPAQi® Contabilidad: </a:t>
            </a:r>
          </a:p>
          <a:p>
            <a:r>
              <a:rPr lang="es-MX" sz="4400" b="1" dirty="0">
                <a:solidFill>
                  <a:schemeClr val="accent1">
                    <a:lumMod val="75000"/>
                  </a:schemeClr>
                </a:solidFill>
                <a:latin typeface="Titillium Web" pitchFamily="2" charset="77"/>
              </a:rPr>
              <a:t>Cierre y saldos iniciales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73DF33E0-5397-4C68-88E5-0E5110C447F0}"/>
              </a:ext>
            </a:extLst>
          </p:cNvPr>
          <p:cNvSpPr txBox="1"/>
          <p:nvPr/>
        </p:nvSpPr>
        <p:spPr>
          <a:xfrm>
            <a:off x="1758460" y="2942432"/>
            <a:ext cx="4643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Instructor</a:t>
            </a:r>
            <a:r>
              <a:rPr lang="es-MX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: CP Berrones Aguilar Juventino </a:t>
            </a:r>
            <a:endParaRPr lang="es-MX" dirty="0">
              <a:solidFill>
                <a:schemeClr val="tx1">
                  <a:lumMod val="65000"/>
                  <a:lumOff val="35000"/>
                </a:schemeClr>
              </a:solidFill>
              <a:latin typeface="Titillium Web" pitchFamily="2" charset="77"/>
            </a:endParaRPr>
          </a:p>
        </p:txBody>
      </p:sp>
      <p:pic>
        <p:nvPicPr>
          <p:cNvPr id="13" name="Imagen 12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85645822-B690-4BD9-A25F-42CD2220BD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0737" y="3853685"/>
            <a:ext cx="3044569" cy="81752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144" y="2346830"/>
            <a:ext cx="1780198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786729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41115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486486" y="457183"/>
            <a:ext cx="6283654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Consideraciones previas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D4654E6A-55DF-46FF-882D-13E748B6E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662" y="1838325"/>
            <a:ext cx="7422539" cy="341008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F0A89EE5-CA49-43B9-A918-B61D4E74B49B}"/>
              </a:ext>
            </a:extLst>
          </p:cNvPr>
          <p:cNvSpPr/>
          <p:nvPr/>
        </p:nvSpPr>
        <p:spPr>
          <a:xfrm>
            <a:off x="9169052" y="3429000"/>
            <a:ext cx="887149" cy="2536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AEE2F0A5-365E-4B2B-9C28-933CE271F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875" y="1583223"/>
            <a:ext cx="5693751" cy="3691553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B094689A-FA21-4D30-A9D0-C9F4503E27D4}"/>
              </a:ext>
            </a:extLst>
          </p:cNvPr>
          <p:cNvSpPr/>
          <p:nvPr/>
        </p:nvSpPr>
        <p:spPr>
          <a:xfrm>
            <a:off x="4386197" y="4570957"/>
            <a:ext cx="2503118" cy="3517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7486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E450DBF-1EB3-AD40-9230-B5AE0866D023}"/>
              </a:ext>
            </a:extLst>
          </p:cNvPr>
          <p:cNvSpPr txBox="1"/>
          <p:nvPr/>
        </p:nvSpPr>
        <p:spPr>
          <a:xfrm>
            <a:off x="1766530" y="2960595"/>
            <a:ext cx="9250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¡¡Revisemos las consideraciones previas en el sistema!!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0229862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21902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3726612" y="3148625"/>
            <a:ext cx="7867290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_tradnl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tillium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5851AAE-0932-874D-3415-9DC91924D2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61514" y="2515513"/>
            <a:ext cx="91440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s-MX" dirty="0"/>
              <a:t>Proceso Cierre de ejercicio</a:t>
            </a:r>
          </a:p>
        </p:txBody>
      </p:sp>
    </p:spTree>
    <p:extLst>
      <p:ext uri="{BB962C8B-B14F-4D97-AF65-F5344CB8AC3E}">
        <p14:creationId xmlns:p14="http://schemas.microsoft.com/office/powerpoint/2010/main" val="15193948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047234" y="1546257"/>
            <a:ext cx="8656919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Al ejecutar el proceso Cierre del ejercicio, el sistema genera la póliza de resultados y prepara a la empresa para trabajar en el siguiente ejercicio.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047234" y="445529"/>
            <a:ext cx="7197242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Cierre de ejercicio</a:t>
            </a:r>
          </a:p>
        </p:txBody>
      </p:sp>
    </p:spTree>
    <p:extLst>
      <p:ext uri="{BB962C8B-B14F-4D97-AF65-F5344CB8AC3E}">
        <p14:creationId xmlns:p14="http://schemas.microsoft.com/office/powerpoint/2010/main" val="2369961110"/>
      </p:ext>
    </p:extLst>
  </p:cSld>
  <p:clrMapOvr>
    <a:masterClrMapping/>
  </p:clrMapOvr>
  <p:transition spd="med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21902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486486" y="457183"/>
            <a:ext cx="6283654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Cierre de ejercicio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D279EEE4-EB59-407A-B1D1-043B344E30C4}"/>
              </a:ext>
            </a:extLst>
          </p:cNvPr>
          <p:cNvGraphicFramePr/>
          <p:nvPr/>
        </p:nvGraphicFramePr>
        <p:xfrm>
          <a:off x="2032000" y="1077238"/>
          <a:ext cx="8953326" cy="5061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07401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091028" y="1474694"/>
            <a:ext cx="8656919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Periodo de ajuste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CONTPAQi® CONTABILIDAD </a:t>
            </a: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cuenta con un periodo para hacer ajustes relacionados con el cierre del ejercicio y es el periodo 14.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091028" y="421158"/>
            <a:ext cx="7197242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Cierre de ejercicio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5B0F60A-9912-429C-89F8-9D0944516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9850" y="2907321"/>
            <a:ext cx="2150789" cy="2885869"/>
          </a:xfrm>
          <a:prstGeom prst="rect">
            <a:avLst/>
          </a:prstGeom>
        </p:spPr>
      </p:pic>
      <p:sp>
        <p:nvSpPr>
          <p:cNvPr id="6" name="Marcador de texto 4">
            <a:extLst>
              <a:ext uri="{FF2B5EF4-FFF2-40B4-BE49-F238E27FC236}">
                <a16:creationId xmlns:a16="http://schemas.microsoft.com/office/drawing/2014/main" xmlns="" id="{4CEA3C64-98E6-48D7-ACC7-211FCB2AE976}"/>
              </a:ext>
            </a:extLst>
          </p:cNvPr>
          <p:cNvSpPr txBox="1">
            <a:spLocks/>
          </p:cNvSpPr>
          <p:nvPr/>
        </p:nvSpPr>
        <p:spPr>
          <a:xfrm>
            <a:off x="1599029" y="4868723"/>
            <a:ext cx="4750972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Menú Cierre / Cambiar periodo</a:t>
            </a:r>
          </a:p>
        </p:txBody>
      </p:sp>
    </p:spTree>
    <p:extLst>
      <p:ext uri="{BB962C8B-B14F-4D97-AF65-F5344CB8AC3E}">
        <p14:creationId xmlns:p14="http://schemas.microsoft.com/office/powerpoint/2010/main" val="1124005073"/>
      </p:ext>
    </p:extLst>
  </p:cSld>
  <p:clrMapOvr>
    <a:masterClrMapping/>
  </p:clrMapOvr>
  <p:transition spd="med">
    <p:pul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21902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Póliza de cierre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Para realizar la póliza de cierre verifica: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No existan movimientos en la Cuenta de cuadre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No existan pólizas sin afectar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El periodo vigente sea el periodo 14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Exista una cuenta de capital acreedora, ya que es la que se utilizará para cancelar los saldos de resultados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486486" y="457183"/>
            <a:ext cx="6283654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Cierre de ejercicio</a:t>
            </a:r>
          </a:p>
        </p:txBody>
      </p:sp>
    </p:spTree>
    <p:extLst>
      <p:ext uri="{BB962C8B-B14F-4D97-AF65-F5344CB8AC3E}">
        <p14:creationId xmlns:p14="http://schemas.microsoft.com/office/powerpoint/2010/main" val="28852506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218029" y="1474694"/>
            <a:ext cx="5309772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Menú cierre / Póliza de cierre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218028" y="445529"/>
            <a:ext cx="7197242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Cierre de ejercicio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41CC350F-C2DE-4E8C-B6CF-8AA4B3A85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0369" y="1989276"/>
            <a:ext cx="6429892" cy="388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389306"/>
      </p:ext>
    </p:extLst>
  </p:cSld>
  <p:clrMapOvr>
    <a:masterClrMapping/>
  </p:clrMapOvr>
  <p:transition spd="med">
    <p:pull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21902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Para visualizar la póliza de cierre se podrá optar por las siguientes opciones: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Menú reportes / Reportes auxiliares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Menú Pólizas / Listado de Pólizas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486486" y="457183"/>
            <a:ext cx="6283654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Cierre de ejercicio</a:t>
            </a:r>
          </a:p>
        </p:txBody>
      </p:sp>
    </p:spTree>
    <p:extLst>
      <p:ext uri="{BB962C8B-B14F-4D97-AF65-F5344CB8AC3E}">
        <p14:creationId xmlns:p14="http://schemas.microsoft.com/office/powerpoint/2010/main" val="4328012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21902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Reportes auxiliares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486486" y="457183"/>
            <a:ext cx="6283654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Cierre de ejercicio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EEDD2A4-EDF8-47C3-906E-0FF54B91E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486" y="2144503"/>
            <a:ext cx="6086475" cy="280035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F8C92BDF-C91C-462A-8271-AE13D2B00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5959" y="3017608"/>
            <a:ext cx="691515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123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21902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4628312" y="3148625"/>
            <a:ext cx="6965589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_tradnl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tillium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B9967A1-E601-6669-FFC9-9822B957E5E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86554" y="2852227"/>
            <a:ext cx="4452938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s-MX" dirty="0"/>
              <a:t>Cierre del ejercicio</a:t>
            </a:r>
          </a:p>
        </p:txBody>
      </p:sp>
    </p:spTree>
    <p:extLst>
      <p:ext uri="{BB962C8B-B14F-4D97-AF65-F5344CB8AC3E}">
        <p14:creationId xmlns:p14="http://schemas.microsoft.com/office/powerpoint/2010/main" val="146953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047235" y="1474694"/>
            <a:ext cx="8656919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El cierre del ejercicio marca el término del ejercicio contable, creando un nuevo ejercicio.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Este pasa a ser un ejercicio anterior, el </a:t>
            </a:r>
            <a:r>
              <a:rPr kumimoji="0" lang="es-MX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ejercicio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futuro </a:t>
            </a: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se convierte en </a:t>
            </a:r>
            <a:endParaRPr lang="es-MX" sz="3200" dirty="0">
              <a:solidFill>
                <a:srgbClr val="002060"/>
              </a:solidFill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vigente </a:t>
            </a: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y se crea un nuevo </a:t>
            </a:r>
            <a:endParaRPr kumimoji="0" lang="es-MX" sz="32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ejercicio </a:t>
            </a: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futuro.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047235" y="445529"/>
            <a:ext cx="7197242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Cierre de ejercicio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FD962E8-260A-4E0B-805F-C173E7B45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6168" y="2876817"/>
            <a:ext cx="4197525" cy="304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536843"/>
      </p:ext>
    </p:extLst>
  </p:cSld>
  <p:clrMapOvr>
    <a:masterClrMapping/>
  </p:clrMapOvr>
  <p:transition spd="med">
    <p:pull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21902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Se recomienda verificar el cierre comparando los saldos al “fin del Ejercicio” cerrado contra los iniciales a Enero del nuevo ejercicio vigente.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486486" y="457183"/>
            <a:ext cx="6283654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Cierre de ejercicio</a:t>
            </a:r>
          </a:p>
        </p:txBody>
      </p:sp>
    </p:spTree>
    <p:extLst>
      <p:ext uri="{BB962C8B-B14F-4D97-AF65-F5344CB8AC3E}">
        <p14:creationId xmlns:p14="http://schemas.microsoft.com/office/powerpoint/2010/main" val="30856527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2052050" y="1483071"/>
            <a:ext cx="6375097" cy="2353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667302" y="453906"/>
            <a:ext cx="5300167" cy="235342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Cierre de ejercicio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17157B6A-7AEB-41CD-AA39-74E84AB07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030" y="982420"/>
            <a:ext cx="6705335" cy="195868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F5B181D-6205-46BC-8259-584375489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556" y="3975154"/>
            <a:ext cx="6636957" cy="1939674"/>
          </a:xfrm>
          <a:prstGeom prst="rect">
            <a:avLst/>
          </a:prstGeom>
        </p:spPr>
      </p:pic>
      <p:sp>
        <p:nvSpPr>
          <p:cNvPr id="6" name="Flecha izquierda 6">
            <a:extLst>
              <a:ext uri="{FF2B5EF4-FFF2-40B4-BE49-F238E27FC236}">
                <a16:creationId xmlns:a16="http://schemas.microsoft.com/office/drawing/2014/main" xmlns="" id="{5FF9C596-D176-452F-9883-1DF8322A18FB}"/>
              </a:ext>
            </a:extLst>
          </p:cNvPr>
          <p:cNvSpPr/>
          <p:nvPr/>
        </p:nvSpPr>
        <p:spPr>
          <a:xfrm rot="19740019">
            <a:off x="5303884" y="3470489"/>
            <a:ext cx="1891242" cy="97668"/>
          </a:xfrm>
          <a:prstGeom prst="leftArrow">
            <a:avLst/>
          </a:prstGeom>
          <a:gradFill>
            <a:gsLst>
              <a:gs pos="0">
                <a:srgbClr val="B8CAEB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754112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21902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3651282" y="3153217"/>
            <a:ext cx="8260970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tillium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497F093-2E75-25D2-0B82-5445523885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0129" y="2342236"/>
            <a:ext cx="9085385" cy="132556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s-ES" dirty="0"/>
              <a:t>Elaboración de póliza de saldos iniciales</a:t>
            </a:r>
            <a:br>
              <a:rPr lang="es-ES" dirty="0"/>
            </a:b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967452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2524753"/>
            <a:ext cx="921902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Los saldos iníciales corresponden a los saldos de cada cuenta contable del Balance General con los cuales inicia la empresa.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486486" y="457183"/>
            <a:ext cx="6283654" cy="10291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Pólizas de saldos iniciales</a:t>
            </a:r>
          </a:p>
        </p:txBody>
      </p:sp>
    </p:spTree>
    <p:extLst>
      <p:ext uri="{BB962C8B-B14F-4D97-AF65-F5344CB8AC3E}">
        <p14:creationId xmlns:p14="http://schemas.microsoft.com/office/powerpoint/2010/main" val="13912272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110513" y="1474694"/>
            <a:ext cx="8656919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Algunas causas por la que se puede por transferir los saldos iniciales en una nueva empresa son: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Daño parcial en la base de datos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Reorganizar el catálogo de cuentas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Tener un historial de la empresa año con año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110513" y="445529"/>
            <a:ext cx="7197242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Pólizas de saldos iniciales</a:t>
            </a:r>
          </a:p>
        </p:txBody>
      </p:sp>
    </p:spTree>
    <p:extLst>
      <p:ext uri="{BB962C8B-B14F-4D97-AF65-F5344CB8AC3E}">
        <p14:creationId xmlns:p14="http://schemas.microsoft.com/office/powerpoint/2010/main" val="2207563741"/>
      </p:ext>
    </p:extLst>
  </p:cSld>
  <p:clrMapOvr>
    <a:masterClrMapping/>
  </p:clrMapOvr>
  <p:transition spd="med">
    <p:pull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21902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486486" y="457183"/>
            <a:ext cx="6283654" cy="10291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Pólizas de saldos iniciales</a:t>
            </a:r>
          </a:p>
        </p:txBody>
      </p:sp>
      <p:graphicFrame>
        <p:nvGraphicFramePr>
          <p:cNvPr id="4" name="6 Marcador de contenido">
            <a:extLst>
              <a:ext uri="{FF2B5EF4-FFF2-40B4-BE49-F238E27FC236}">
                <a16:creationId xmlns:a16="http://schemas.microsoft.com/office/drawing/2014/main" xmlns="" id="{4E49340E-93B4-4A48-98E3-C201976ECD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863981"/>
              </p:ext>
            </p:extLst>
          </p:nvPr>
        </p:nvGraphicFramePr>
        <p:xfrm>
          <a:off x="1486486" y="1541259"/>
          <a:ext cx="9686730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46909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110513" y="1474694"/>
            <a:ext cx="8656919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Bajar catalogo de cuentas desde la empresa origen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110513" y="445529"/>
            <a:ext cx="7197242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Pólizas de saldos iniciales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AED3EC5-064E-41B9-A208-D25786CA14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3364084" y="1989275"/>
            <a:ext cx="4760008" cy="384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595124"/>
      </p:ext>
    </p:extLst>
  </p:cSld>
  <p:clrMapOvr>
    <a:masterClrMapping/>
  </p:clrMapOvr>
  <p:transition spd="med">
    <p:pull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21902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Generar póliza de Apertura de saldos iniciales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486486" y="457183"/>
            <a:ext cx="6283654" cy="10291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Pólizas de saldos iniciales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45D34387-BF5D-44D6-B0EB-09E54742B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520" y="2000930"/>
            <a:ext cx="3955054" cy="3903785"/>
          </a:xfrm>
          <a:prstGeom prst="rect">
            <a:avLst/>
          </a:prstGeom>
        </p:spPr>
      </p:pic>
      <p:sp>
        <p:nvSpPr>
          <p:cNvPr id="6" name="Marcador de texto 4">
            <a:extLst>
              <a:ext uri="{FF2B5EF4-FFF2-40B4-BE49-F238E27FC236}">
                <a16:creationId xmlns:a16="http://schemas.microsoft.com/office/drawing/2014/main" xmlns="" id="{6447D629-13CB-4A0C-8EEC-B6753E393EC0}"/>
              </a:ext>
            </a:extLst>
          </p:cNvPr>
          <p:cNvSpPr txBox="1">
            <a:spLocks/>
          </p:cNvSpPr>
          <p:nvPr/>
        </p:nvSpPr>
        <p:spPr>
          <a:xfrm>
            <a:off x="1486485" y="3081928"/>
            <a:ext cx="3624133" cy="14144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Recuerda seleccionar el ejercicio y último periodo.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 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6915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110513" y="1474694"/>
            <a:ext cx="8656919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Dar de alta la empresa con fecha de un ejercicio anterior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110513" y="445529"/>
            <a:ext cx="7197242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Pólizas de saldos iniciales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F2824A2-0E17-4FD2-8A08-7260688C6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7389" y="1989276"/>
            <a:ext cx="4246643" cy="4001216"/>
          </a:xfrm>
          <a:prstGeom prst="rect">
            <a:avLst/>
          </a:prstGeom>
        </p:spPr>
      </p:pic>
      <p:sp>
        <p:nvSpPr>
          <p:cNvPr id="6" name="Marcador de texto 4">
            <a:extLst>
              <a:ext uri="{FF2B5EF4-FFF2-40B4-BE49-F238E27FC236}">
                <a16:creationId xmlns:a16="http://schemas.microsoft.com/office/drawing/2014/main" xmlns="" id="{33BDE01A-699C-4142-9C93-CAF360E37AD2}"/>
              </a:ext>
            </a:extLst>
          </p:cNvPr>
          <p:cNvSpPr txBox="1">
            <a:spLocks/>
          </p:cNvSpPr>
          <p:nvPr/>
        </p:nvSpPr>
        <p:spPr>
          <a:xfrm>
            <a:off x="1110513" y="3839559"/>
            <a:ext cx="4526199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Recuerda verificar la configuración del catálogo de cuentas de la empresa origen</a:t>
            </a:r>
          </a:p>
        </p:txBody>
      </p:sp>
    </p:spTree>
    <p:extLst>
      <p:ext uri="{BB962C8B-B14F-4D97-AF65-F5344CB8AC3E}">
        <p14:creationId xmlns:p14="http://schemas.microsoft.com/office/powerpoint/2010/main" val="1189190315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C7B0D6F-4E7C-9248-8706-E980FE593683}"/>
              </a:ext>
            </a:extLst>
          </p:cNvPr>
          <p:cNvSpPr/>
          <p:nvPr/>
        </p:nvSpPr>
        <p:spPr>
          <a:xfrm>
            <a:off x="5228519" y="374607"/>
            <a:ext cx="1734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600" b="1" dirty="0">
                <a:solidFill>
                  <a:schemeClr val="bg1"/>
                </a:solidFill>
                <a:latin typeface="Titillium Web" pitchFamily="2" charset="77"/>
              </a:rPr>
              <a:t>Temario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E450DBF-1EB3-AD40-9230-B5AE0866D023}"/>
              </a:ext>
            </a:extLst>
          </p:cNvPr>
          <p:cNvSpPr txBox="1"/>
          <p:nvPr/>
        </p:nvSpPr>
        <p:spPr>
          <a:xfrm>
            <a:off x="440357" y="2608921"/>
            <a:ext cx="9250964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Cierre del ejercicio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Consideraciones previas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Proceso Cierre de ejercicio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itchFamily="2" charset="77"/>
              </a:rPr>
              <a:t>Elaboración de póliza de saldos iniciales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569" y="3015790"/>
            <a:ext cx="3767504" cy="1013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5315915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2019554" y="1378637"/>
            <a:ext cx="7712943" cy="8748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Cargar cuentas y póliza de apertura de saldos iniciales 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486486" y="457183"/>
            <a:ext cx="6283654" cy="10291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Pólizas de saldos iniciales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0DDCC51-BB1F-459D-87CF-935A84A13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642" y="2539804"/>
            <a:ext cx="4121342" cy="3408811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50530C26-5085-4320-A409-D1C6E9EC4F84}"/>
              </a:ext>
            </a:extLst>
          </p:cNvPr>
          <p:cNvSpPr/>
          <p:nvPr/>
        </p:nvSpPr>
        <p:spPr>
          <a:xfrm>
            <a:off x="1999878" y="5119385"/>
            <a:ext cx="2387382" cy="2240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66CE0B5E-A58C-40E1-BE20-7A6F4610F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240" y="2515513"/>
            <a:ext cx="4947230" cy="3433102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63A166D0-DC14-454C-A87F-6E2DA6EC6B06}"/>
              </a:ext>
            </a:extLst>
          </p:cNvPr>
          <p:cNvSpPr/>
          <p:nvPr/>
        </p:nvSpPr>
        <p:spPr>
          <a:xfrm>
            <a:off x="7262364" y="5119386"/>
            <a:ext cx="3455287" cy="2240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43256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110513" y="1474694"/>
            <a:ext cx="8656919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Realizar el cierre del ejercicio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110513" y="445529"/>
            <a:ext cx="7197242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Pólizas de saldos iniciales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CFAB67A0-744D-4552-8645-A7F4B05EE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989276"/>
            <a:ext cx="5131838" cy="371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70700"/>
      </p:ext>
    </p:extLst>
  </p:cSld>
  <p:clrMapOvr>
    <a:masterClrMapping/>
  </p:clrMapOvr>
  <p:transition spd="med">
    <p:pull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55592" y="1547082"/>
            <a:ext cx="7887024" cy="5145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325777" y="517917"/>
            <a:ext cx="6557162" cy="5145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Cierre de ejercicio</a:t>
            </a:r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xmlns="" id="{EE7BFE6C-FF38-44DF-8A7A-67C2A87768E1}"/>
              </a:ext>
            </a:extLst>
          </p:cNvPr>
          <p:cNvSpPr txBox="1">
            <a:spLocks/>
          </p:cNvSpPr>
          <p:nvPr/>
        </p:nvSpPr>
        <p:spPr>
          <a:xfrm>
            <a:off x="660846" y="1032500"/>
            <a:ext cx="7887024" cy="5145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Verificar la información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18694EA-D584-48C3-8C58-AC004E204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923" y="1474694"/>
            <a:ext cx="7402251" cy="199591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069DEBA6-327E-4595-A190-A43AD74E56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6381" y="4150702"/>
            <a:ext cx="7376218" cy="2056663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4BF8859B-A80C-4E07-A44B-E6E3E5BA62D4}"/>
              </a:ext>
            </a:extLst>
          </p:cNvPr>
          <p:cNvSpPr/>
          <p:nvPr/>
        </p:nvSpPr>
        <p:spPr>
          <a:xfrm>
            <a:off x="4270369" y="1672638"/>
            <a:ext cx="3208954" cy="28511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2806A9EE-2F50-4DA1-97BB-376B44D1359B}"/>
              </a:ext>
            </a:extLst>
          </p:cNvPr>
          <p:cNvSpPr/>
          <p:nvPr/>
        </p:nvSpPr>
        <p:spPr>
          <a:xfrm>
            <a:off x="4297509" y="4255082"/>
            <a:ext cx="3181814" cy="2934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echa: hacia abajo 13">
            <a:extLst>
              <a:ext uri="{FF2B5EF4-FFF2-40B4-BE49-F238E27FC236}">
                <a16:creationId xmlns:a16="http://schemas.microsoft.com/office/drawing/2014/main" xmlns="" id="{FFE14870-2ECD-468D-A3FD-2C320D06ECBE}"/>
              </a:ext>
            </a:extLst>
          </p:cNvPr>
          <p:cNvSpPr/>
          <p:nvPr/>
        </p:nvSpPr>
        <p:spPr>
          <a:xfrm rot="2659888" flipH="1">
            <a:off x="6488915" y="3517427"/>
            <a:ext cx="418908" cy="1400859"/>
          </a:xfrm>
          <a:prstGeom prst="downArrow">
            <a:avLst>
              <a:gd name="adj1" fmla="val 50000"/>
              <a:gd name="adj2" fmla="val 111290"/>
            </a:avLst>
          </a:prstGeom>
          <a:solidFill>
            <a:srgbClr val="C0000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62390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00225"/>
            <a:ext cx="3176587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956" y="359983"/>
            <a:ext cx="9907587" cy="585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543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273010" y="2085620"/>
            <a:ext cx="10057463" cy="29622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¿Qué es el cierre contable?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+mn-ea"/>
                <a:cs typeface="+mn-cs"/>
              </a:rPr>
              <a:t>Es el proceso que se realiza en </a:t>
            </a: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+mn-ea"/>
                <a:cs typeface="+mn-cs"/>
              </a:rPr>
              <a:t>CONTPAQi® Contabilidad</a:t>
            </a: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+mn-ea"/>
                <a:cs typeface="+mn-cs"/>
              </a:rPr>
              <a:t> para generar la póliza anual de resultados, cancelando las cuentas de resultados  y abriendo un nuevo ejercicio contable.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223247" y="465173"/>
            <a:ext cx="7197242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Cierre del ejercicio</a:t>
            </a:r>
          </a:p>
        </p:txBody>
      </p:sp>
    </p:spTree>
    <p:extLst>
      <p:ext uri="{BB962C8B-B14F-4D97-AF65-F5344CB8AC3E}">
        <p14:creationId xmlns:p14="http://schemas.microsoft.com/office/powerpoint/2010/main" val="4198809385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356597" y="2074769"/>
            <a:ext cx="8656919" cy="2897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¿Para qué nos sirve el Cierre del Ejercicio?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Conocer la utilidad o pérdida del ejercicio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Cancelar saldos de cuentas de resultados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Generar fechas del nuevo ejercicio contable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223247" y="465173"/>
            <a:ext cx="7197242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Cierre del ejercicio</a:t>
            </a:r>
          </a:p>
        </p:txBody>
      </p:sp>
    </p:spTree>
    <p:extLst>
      <p:ext uri="{BB962C8B-B14F-4D97-AF65-F5344CB8AC3E}">
        <p14:creationId xmlns:p14="http://schemas.microsoft.com/office/powerpoint/2010/main" val="2118748436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21902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3657600" y="3148625"/>
            <a:ext cx="7936301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_tradnl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tillium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7821CD-440A-F9AA-0937-14B01C4D14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37442" y="2689336"/>
            <a:ext cx="6517115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s-MX" dirty="0"/>
              <a:t>Consideraciones previas</a:t>
            </a:r>
          </a:p>
        </p:txBody>
      </p:sp>
    </p:spTree>
    <p:extLst>
      <p:ext uri="{BB962C8B-B14F-4D97-AF65-F5344CB8AC3E}">
        <p14:creationId xmlns:p14="http://schemas.microsoft.com/office/powerpoint/2010/main" val="28676961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072935" y="1456760"/>
            <a:ext cx="9499032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Antes de realizar el cierre del ejercicio, te sugerimos considerar lo siguiente para confirmar que el proceso finalice con éxito.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3200" dirty="0">
                <a:solidFill>
                  <a:srgbClr val="002060"/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Respaldar.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Correr utilerías.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3200" dirty="0">
                <a:solidFill>
                  <a:srgbClr val="002060"/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Analizar la información.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3200" dirty="0">
                <a:solidFill>
                  <a:srgbClr val="002060"/>
                </a:solidFill>
                <a:latin typeface="Titillium Web" pitchFamily="2" charset="77"/>
                <a:ea typeface="Univers LT Std 55 Roman" charset="0"/>
                <a:cs typeface="Univers Condensed Light" panose="020F0302020204030204" pitchFamily="34" charset="0"/>
              </a:rPr>
              <a:t>Afectar tus pólizas y quitar la cuenta de cuadre.</a:t>
            </a: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tillium Web" pitchFamily="2" charset="77"/>
              <a:ea typeface="Univers LT Std 55 Roman" charset="0"/>
              <a:cs typeface="Univers Condensed Light" panose="020F0302020204030204" pitchFamily="34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072935" y="427595"/>
            <a:ext cx="7197242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Consideraciones previas</a:t>
            </a:r>
          </a:p>
        </p:txBody>
      </p:sp>
    </p:spTree>
    <p:extLst>
      <p:ext uri="{BB962C8B-B14F-4D97-AF65-F5344CB8AC3E}">
        <p14:creationId xmlns:p14="http://schemas.microsoft.com/office/powerpoint/2010/main" val="3963100876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82A3671A-ADEF-3F41-AD2E-0AAF253CAF38}"/>
              </a:ext>
            </a:extLst>
          </p:cNvPr>
          <p:cNvSpPr txBox="1">
            <a:spLocks/>
          </p:cNvSpPr>
          <p:nvPr/>
        </p:nvSpPr>
        <p:spPr>
          <a:xfrm>
            <a:off x="1486486" y="1486348"/>
            <a:ext cx="9411158" cy="1029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Respaldar</a:t>
            </a: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kzidenz-Grotesk BQ Light with " pitchFamily="2" charset="77"/>
              <a:ea typeface="Univers LT Std 55 Roman" charset="0"/>
              <a:cs typeface="Univers Condensed Light" panose="020F03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kzidenz-Grotesk BQ Light with " pitchFamily="2" charset="77"/>
                <a:ea typeface="Univers LT Std 55 Roman" charset="0"/>
                <a:cs typeface="Univers Condensed Light" panose="020F0302020204030204" pitchFamily="34" charset="0"/>
              </a:rPr>
              <a:t>Al ser un proceso irreversible, te sugerimos tener un respaldo de tu información reciente.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xmlns="" id="{6F160F68-B7CE-DD44-9CD7-FE651A02955D}"/>
              </a:ext>
            </a:extLst>
          </p:cNvPr>
          <p:cNvSpPr txBox="1">
            <a:spLocks/>
          </p:cNvSpPr>
          <p:nvPr/>
        </p:nvSpPr>
        <p:spPr>
          <a:xfrm>
            <a:off x="1486486" y="457183"/>
            <a:ext cx="6283654" cy="102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tillium"/>
                <a:ea typeface="+mn-ea"/>
                <a:cs typeface="+mn-cs"/>
              </a:rPr>
              <a:t>Consideraciones previas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29CBD0D-C7C5-44E2-95D1-A45D2CB34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6955" y="3759289"/>
            <a:ext cx="2294090" cy="191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8582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esentación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76f xmlns="5a9d0f51-8e78-468a-b673-c00efbdf8b52" xsi:nil="true"/>
    <Fecha xmlns="5a9d0f51-8e78-468a-b673-c00efbdf8b52" xsi:nil="true"/>
    <B_x00fa_squeda xmlns="5a9d0f51-8e78-468a-b673-c00efbdf8b52" xsi:nil="true"/>
    <Nombre_x0020_del_x0020_Sistema xmlns="5a9d0f51-8e78-468a-b673-c00efbdf8b52" xsi:nil="true"/>
    <_ip_UnifiedCompliancePolicyUIAction xmlns="http://schemas.microsoft.com/sharepoint/v3" xsi:nil="true"/>
    <_ip_UnifiedCompliancePolicyProperties xmlns="http://schemas.microsoft.com/sharepoint/v3" xsi:nil="true"/>
    <lcf76f155ced4ddcb4097134ff3c332f xmlns="5a9d0f51-8e78-468a-b673-c00efbdf8b52">
      <Terms xmlns="http://schemas.microsoft.com/office/infopath/2007/PartnerControls"/>
    </lcf76f155ced4ddcb4097134ff3c332f>
    <TaxCatchAll xmlns="deeaa56e-be5c-4460-b0fa-5c4b2bb5b02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6A8F027A495E149BE1713C1E3B52866" ma:contentTypeVersion="21" ma:contentTypeDescription="Crear nuevo documento." ma:contentTypeScope="" ma:versionID="28e4a517665bd29f08eeff9a691b4111">
  <xsd:schema xmlns:xsd="http://www.w3.org/2001/XMLSchema" xmlns:xs="http://www.w3.org/2001/XMLSchema" xmlns:p="http://schemas.microsoft.com/office/2006/metadata/properties" xmlns:ns1="http://schemas.microsoft.com/sharepoint/v3" xmlns:ns2="5a9d0f51-8e78-468a-b673-c00efbdf8b52" xmlns:ns3="deeaa56e-be5c-4460-b0fa-5c4b2bb5b02a" targetNamespace="http://schemas.microsoft.com/office/2006/metadata/properties" ma:root="true" ma:fieldsID="91244638c045db5d16137eaec591a61c" ns1:_="" ns2:_="" ns3:_="">
    <xsd:import namespace="http://schemas.microsoft.com/sharepoint/v3"/>
    <xsd:import namespace="5a9d0f51-8e78-468a-b673-c00efbdf8b52"/>
    <xsd:import namespace="deeaa56e-be5c-4460-b0fa-5c4b2bb5b0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B_x00fa_squeda" minOccurs="0"/>
                <xsd:element ref="ns2:Fecha" minOccurs="0"/>
                <xsd:element ref="ns3:SharedWithUsers" minOccurs="0"/>
                <xsd:element ref="ns3:SharedWithDetails" minOccurs="0"/>
                <xsd:element ref="ns2:Nombre_x0020_del_x0020_Sistema" minOccurs="0"/>
                <xsd:element ref="ns2:v76f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Propiedades de la Directiva de cumplimiento unificado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Acción de IU de la Directiva de cumplimiento unificad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9d0f51-8e78-468a-b673-c00efbdf8b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B_x00fa_squeda" ma:index="17" nillable="true" ma:displayName="Búsqueda" ma:list="{bd68a3f6-8d1e-4be9-bf3a-89adceac502c}" ma:internalName="B_x00fa_squeda" ma:showField="Title">
      <xsd:simpleType>
        <xsd:restriction base="dms:Lookup"/>
      </xsd:simpleType>
    </xsd:element>
    <xsd:element name="Fecha" ma:index="18" nillable="true" ma:displayName="Fecha" ma:format="DateOnly" ma:internalName="Fecha">
      <xsd:simpleType>
        <xsd:restriction base="dms:DateTime"/>
      </xsd:simpleType>
    </xsd:element>
    <xsd:element name="Nombre_x0020_del_x0020_Sistema" ma:index="21" nillable="true" ma:displayName="Nombre del sistema " ma:format="Dropdown" ma:internalName="Nombre_x0020_del_x0020_Sistema">
      <xsd:simpleType>
        <xsd:restriction base="dms:Choice">
          <xsd:enumeration value="CONTPAQi® Contabilidad"/>
          <xsd:enumeration value="CONTPAQi® Nóminas"/>
          <xsd:enumeration value="CONTPAQi® Comercial Premium"/>
          <xsd:enumeration value="CONTPAQi® Comercial Pro"/>
          <xsd:enumeration value="CONTPAQi® Bancos"/>
          <xsd:enumeration value="CONTPAQi® Factura Electrónica"/>
          <xsd:enumeration value="CONTPAQi® Decide"/>
          <xsd:enumeration value="Wopen® Store"/>
          <xsd:enumeration value="Wopen® POS"/>
          <xsd:enumeration value="CONTPAQi® Cobra"/>
          <xsd:enumeration value="CONTPAQi® Salud Financiera"/>
          <xsd:enumeration value="CONTPAQi® Producción"/>
          <xsd:enumeration value="CONTPAQi® Contabiliza"/>
          <xsd:enumeration value="CONTPAQi® Kursa"/>
          <xsd:enumeration value="CONTPAQi® Escritorios virtuales"/>
          <xsd:enumeration value="Sistemas CONTPAQi(General)"/>
          <xsd:enumeration value="CONTPAQi® Respaldos"/>
          <xsd:enumeration value="CONTPAQi® Personia"/>
          <xsd:enumeration value="CONTPAQi® CFDI en Línea+"/>
          <xsd:enumeration value="Instalia®"/>
          <xsd:enumeration value="CONTPAQi® Punto de venta"/>
          <xsd:enumeration value="CONTPAQi® XML en línea +"/>
          <xsd:enumeration value="CONTPAQi® Vende"/>
          <xsd:enumeration value="CONTPAQi® Viaticos"/>
        </xsd:restriction>
      </xsd:simpleType>
    </xsd:element>
    <xsd:element name="v76f" ma:index="22" nillable="true" ma:displayName="Texto" ma:internalName="v76f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Etiquetas de imagen" ma:readOnly="false" ma:fieldId="{5cf76f15-5ced-4ddc-b409-7134ff3c332f}" ma:taxonomyMulti="true" ma:sspId="bb05822d-73af-4be4-a9ea-bc6f5058fb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eaa56e-be5c-4460-b0fa-5c4b2bb5b02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8" nillable="true" ma:displayName="Taxonomy Catch All Column" ma:hidden="true" ma:list="{3429c494-741a-46de-b837-e3079d27eeb4}" ma:internalName="TaxCatchAll" ma:showField="CatchAllData" ma:web="deeaa56e-be5c-4460-b0fa-5c4b2bb5b0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DABA261-F154-4109-94C2-8F2123078F89}">
  <ds:schemaRefs>
    <ds:schemaRef ds:uri="http://purl.org/dc/terms/"/>
    <ds:schemaRef ds:uri="5a9d0f51-8e78-468a-b673-c00efbdf8b52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sharepoint/v3"/>
    <ds:schemaRef ds:uri="deeaa56e-be5c-4460-b0fa-5c4b2bb5b02a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5E2DEFA-BC58-488C-B6D4-6ED7B14BE2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a9d0f51-8e78-468a-b673-c00efbdf8b52"/>
    <ds:schemaRef ds:uri="deeaa56e-be5c-4460-b0fa-5c4b2bb5b0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C7124D2-BC68-424D-8A78-4118AED364C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8964</TotalTime>
  <Words>937</Words>
  <Application>Microsoft Office PowerPoint</Application>
  <PresentationFormat>Personalizado</PresentationFormat>
  <Paragraphs>145</Paragraphs>
  <Slides>43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43</vt:i4>
      </vt:variant>
    </vt:vector>
  </HeadingPairs>
  <TitlesOfParts>
    <vt:vector size="45" baseType="lpstr">
      <vt:lpstr>Diseño personalizado</vt:lpstr>
      <vt:lpstr>Presentación1</vt:lpstr>
      <vt:lpstr>Presentación de PowerPoint</vt:lpstr>
      <vt:lpstr>Presentación de PowerPoint</vt:lpstr>
      <vt:lpstr>Cierre del ejercicio</vt:lpstr>
      <vt:lpstr>Presentación de PowerPoint</vt:lpstr>
      <vt:lpstr>Presentación de PowerPoint</vt:lpstr>
      <vt:lpstr>Presentación de PowerPoint</vt:lpstr>
      <vt:lpstr>Consideraciones previas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Proceso Cierre de ejercicio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Elaboración de póliza de saldos iniciales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Jesús Daniel López Jiménez</dc:creator>
  <cp:lastModifiedBy>pcsolucion</cp:lastModifiedBy>
  <cp:revision>53</cp:revision>
  <dcterms:created xsi:type="dcterms:W3CDTF">2021-05-20T15:52:14Z</dcterms:created>
  <dcterms:modified xsi:type="dcterms:W3CDTF">2023-01-10T21:46:05Z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0x010100E6A8F027A495E149BE1713C1E3B52866</vt:lpwstr>
  </property>
</Properties>
</file>