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332" r:id="rId2"/>
    <p:sldId id="260" r:id="rId3"/>
    <p:sldId id="334" r:id="rId4"/>
    <p:sldId id="335" r:id="rId5"/>
    <p:sldId id="336" r:id="rId6"/>
    <p:sldId id="337" r:id="rId7"/>
    <p:sldId id="338" r:id="rId8"/>
    <p:sldId id="339" r:id="rId9"/>
    <p:sldId id="340" r:id="rId10"/>
    <p:sldId id="341" r:id="rId11"/>
    <p:sldId id="342" r:id="rId12"/>
    <p:sldId id="347" r:id="rId13"/>
    <p:sldId id="343" r:id="rId14"/>
    <p:sldId id="344" r:id="rId15"/>
    <p:sldId id="345" r:id="rId16"/>
    <p:sldId id="346" r:id="rId17"/>
    <p:sldId id="348" r:id="rId18"/>
    <p:sldId id="349" r:id="rId19"/>
    <p:sldId id="350" r:id="rId20"/>
    <p:sldId id="351" r:id="rId21"/>
    <p:sldId id="352" r:id="rId22"/>
    <p:sldId id="353" r:id="rId23"/>
    <p:sldId id="354" r:id="rId24"/>
    <p:sldId id="355" r:id="rId25"/>
    <p:sldId id="361" r:id="rId26"/>
    <p:sldId id="362" r:id="rId27"/>
    <p:sldId id="363" r:id="rId28"/>
    <p:sldId id="356" r:id="rId29"/>
    <p:sldId id="357" r:id="rId30"/>
    <p:sldId id="358" r:id="rId31"/>
    <p:sldId id="359" r:id="rId32"/>
    <p:sldId id="360" r:id="rId33"/>
    <p:sldId id="364" r:id="rId34"/>
    <p:sldId id="365" r:id="rId35"/>
    <p:sldId id="366" r:id="rId36"/>
    <p:sldId id="367" r:id="rId37"/>
    <p:sldId id="368" r:id="rId38"/>
    <p:sldId id="369" r:id="rId39"/>
    <p:sldId id="370" r:id="rId40"/>
    <p:sldId id="371" r:id="rId41"/>
    <p:sldId id="372" r:id="rId42"/>
    <p:sldId id="373" r:id="rId43"/>
    <p:sldId id="374" r:id="rId44"/>
    <p:sldId id="375" r:id="rId45"/>
    <p:sldId id="376" r:id="rId46"/>
    <p:sldId id="377" r:id="rId47"/>
    <p:sldId id="378" r:id="rId48"/>
    <p:sldId id="379" r:id="rId49"/>
    <p:sldId id="380" r:id="rId50"/>
    <p:sldId id="381" r:id="rId51"/>
    <p:sldId id="382" r:id="rId52"/>
    <p:sldId id="383" r:id="rId53"/>
    <p:sldId id="384" r:id="rId54"/>
    <p:sldId id="385" r:id="rId55"/>
    <p:sldId id="386" r:id="rId56"/>
    <p:sldId id="387" r:id="rId57"/>
    <p:sldId id="389" r:id="rId58"/>
    <p:sldId id="388" r:id="rId59"/>
    <p:sldId id="390" r:id="rId60"/>
    <p:sldId id="391" r:id="rId61"/>
    <p:sldId id="392" r:id="rId62"/>
    <p:sldId id="393" r:id="rId63"/>
    <p:sldId id="394" r:id="rId64"/>
    <p:sldId id="395" r:id="rId65"/>
    <p:sldId id="396" r:id="rId66"/>
    <p:sldId id="397" r:id="rId67"/>
    <p:sldId id="398" r:id="rId68"/>
    <p:sldId id="399" r:id="rId69"/>
    <p:sldId id="400" r:id="rId70"/>
    <p:sldId id="401" r:id="rId71"/>
    <p:sldId id="402" r:id="rId72"/>
    <p:sldId id="403" r:id="rId73"/>
    <p:sldId id="404" r:id="rId74"/>
    <p:sldId id="405" r:id="rId75"/>
    <p:sldId id="333" r:id="rId76"/>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ción de Sensus Capacitación" id="{0989B223-339B-47E4-BBB7-D0056C2E293D}">
          <p14:sldIdLst/>
        </p14:section>
        <p14:section name="Presentación del ponente" id="{567CEC9B-883C-4279-B833-767C1B33D23D}">
          <p14:sldIdLst>
            <p14:sldId id="332"/>
          </p14:sldIdLst>
        </p14:section>
        <p14:section name="Diapositiva limpia para contenido" id="{DDF12297-C88B-4811-9D0E-D91A22A0781F}">
          <p14:sldIdLst>
            <p14:sldId id="260"/>
            <p14:sldId id="334"/>
            <p14:sldId id="335"/>
            <p14:sldId id="336"/>
            <p14:sldId id="337"/>
            <p14:sldId id="338"/>
            <p14:sldId id="339"/>
            <p14:sldId id="340"/>
            <p14:sldId id="341"/>
            <p14:sldId id="342"/>
            <p14:sldId id="347"/>
            <p14:sldId id="343"/>
            <p14:sldId id="344"/>
            <p14:sldId id="345"/>
            <p14:sldId id="346"/>
            <p14:sldId id="348"/>
            <p14:sldId id="349"/>
            <p14:sldId id="350"/>
            <p14:sldId id="351"/>
            <p14:sldId id="352"/>
            <p14:sldId id="353"/>
            <p14:sldId id="354"/>
            <p14:sldId id="355"/>
            <p14:sldId id="361"/>
            <p14:sldId id="362"/>
            <p14:sldId id="363"/>
            <p14:sldId id="356"/>
            <p14:sldId id="357"/>
            <p14:sldId id="358"/>
            <p14:sldId id="359"/>
            <p14:sldId id="360"/>
            <p14:sldId id="364"/>
            <p14:sldId id="365"/>
            <p14:sldId id="366"/>
            <p14:sldId id="367"/>
            <p14:sldId id="368"/>
            <p14:sldId id="369"/>
            <p14:sldId id="370"/>
            <p14:sldId id="371"/>
            <p14:sldId id="372"/>
            <p14:sldId id="373"/>
            <p14:sldId id="374"/>
            <p14:sldId id="375"/>
            <p14:sldId id="376"/>
            <p14:sldId id="377"/>
            <p14:sldId id="378"/>
            <p14:sldId id="379"/>
            <p14:sldId id="380"/>
            <p14:sldId id="381"/>
            <p14:sldId id="382"/>
            <p14:sldId id="383"/>
            <p14:sldId id="384"/>
            <p14:sldId id="385"/>
            <p14:sldId id="386"/>
            <p14:sldId id="387"/>
            <p14:sldId id="389"/>
            <p14:sldId id="388"/>
            <p14:sldId id="390"/>
            <p14:sldId id="391"/>
            <p14:sldId id="392"/>
            <p14:sldId id="393"/>
            <p14:sldId id="394"/>
            <p14:sldId id="395"/>
            <p14:sldId id="396"/>
            <p14:sldId id="397"/>
            <p14:sldId id="398"/>
            <p14:sldId id="399"/>
            <p14:sldId id="400"/>
            <p14:sldId id="401"/>
            <p14:sldId id="402"/>
            <p14:sldId id="403"/>
            <p14:sldId id="404"/>
            <p14:sldId id="405"/>
          </p14:sldIdLst>
        </p14:section>
        <p14:section name="Agradecimiento" id="{D31E6A83-AC9B-4649-9BCD-D64B3575929F}">
          <p14:sldIdLst>
            <p14:sldId id="333"/>
          </p14:sldIdLst>
        </p14:section>
      </p14:sectionLst>
    </p:ex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262626"/>
    <a:srgbClr val="2E2E2E"/>
    <a:srgbClr val="1B1B1B"/>
    <a:srgbClr val="212121"/>
    <a:srgbClr val="2F4D26"/>
    <a:srgbClr val="0D0D0D"/>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68" autoAdjust="0"/>
    <p:restoredTop sz="94660"/>
  </p:normalViewPr>
  <p:slideViewPr>
    <p:cSldViewPr snapToGrid="0">
      <p:cViewPr>
        <p:scale>
          <a:sx n="81" d="100"/>
          <a:sy n="81" d="100"/>
        </p:scale>
        <p:origin x="-240" y="3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3">
        <a:schemeClr val="bg1"/>
      </p:bgRef>
    </p:bg>
    <p:spTree>
      <p:nvGrpSpPr>
        <p:cNvPr id="1" name=""/>
        <p:cNvGrpSpPr/>
        <p:nvPr/>
      </p:nvGrpSpPr>
      <p:grpSpPr>
        <a:xfrm>
          <a:off x="0" y="0"/>
          <a:ext cx="0" cy="0"/>
          <a:chOff x="0" y="0"/>
          <a:chExt cx="0" cy="0"/>
        </a:xfrm>
      </p:grpSpPr>
      <p:sp>
        <p:nvSpPr>
          <p:cNvPr id="12" name="11 Rectángulo"/>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Rectángulo redondeado"/>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Subtítulo"/>
          <p:cNvSpPr>
            <a:spLocks noGrp="1"/>
          </p:cNvSpPr>
          <p:nvPr>
            <p:ph type="subTitle" idx="1"/>
          </p:nvPr>
        </p:nvSpPr>
        <p:spPr>
          <a:xfrm>
            <a:off x="1727200" y="3200400"/>
            <a:ext cx="85344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p:txBody>
          <a:bodyPr/>
          <a:lstStyle/>
          <a:p>
            <a:fld id="{66FBDA33-5845-4BB9-A75A-1EF62D92E230}" type="datetimeFigureOut">
              <a:rPr lang="es-MX" smtClean="0"/>
              <a:t>22/03/2023</a:t>
            </a:fld>
            <a:endParaRPr lang="es-MX"/>
          </a:p>
        </p:txBody>
      </p:sp>
      <p:sp>
        <p:nvSpPr>
          <p:cNvPr id="17" name="16 Marcador de pie de página"/>
          <p:cNvSpPr>
            <a:spLocks noGrp="1"/>
          </p:cNvSpPr>
          <p:nvPr>
            <p:ph type="ftr" sz="quarter" idx="11"/>
          </p:nvPr>
        </p:nvSpPr>
        <p:spPr/>
        <p:txBody>
          <a:bodyPr/>
          <a:lstStyle/>
          <a:p>
            <a:endParaRPr lang="es-MX"/>
          </a:p>
        </p:txBody>
      </p:sp>
      <p:sp>
        <p:nvSpPr>
          <p:cNvPr id="29" name="28 Marcador de número de diapositiva"/>
          <p:cNvSpPr>
            <a:spLocks noGrp="1"/>
          </p:cNvSpPr>
          <p:nvPr>
            <p:ph type="sldNum" sz="quarter" idx="12"/>
          </p:nvPr>
        </p:nvSpPr>
        <p:spPr/>
        <p:txBody>
          <a:bodyPr lIns="0" tIns="0" rIns="0" bIns="0">
            <a:noAutofit/>
          </a:bodyPr>
          <a:lstStyle>
            <a:lvl1pPr>
              <a:defRPr sz="1400">
                <a:solidFill>
                  <a:srgbClr val="FFFFFF"/>
                </a:solidFill>
              </a:defRPr>
            </a:lvl1pPr>
          </a:lstStyle>
          <a:p>
            <a:fld id="{C5A4C149-9760-4F7E-9FCD-90D12683D59E}" type="slidenum">
              <a:rPr lang="es-MX" smtClean="0"/>
              <a:t>‹Nº›</a:t>
            </a:fld>
            <a:endParaRPr lang="es-MX"/>
          </a:p>
        </p:txBody>
      </p:sp>
      <p:sp>
        <p:nvSpPr>
          <p:cNvPr id="7" name="6 Rectángulo"/>
          <p:cNvSpPr/>
          <p:nvPr/>
        </p:nvSpPr>
        <p:spPr>
          <a:xfrm>
            <a:off x="83909" y="1449304"/>
            <a:ext cx="12028716"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Rectángulo"/>
          <p:cNvSpPr/>
          <p:nvPr/>
        </p:nvSpPr>
        <p:spPr>
          <a:xfrm>
            <a:off x="83909" y="1396720"/>
            <a:ext cx="12028716"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a:xfrm>
            <a:off x="83909" y="2976649"/>
            <a:ext cx="12028716"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Título"/>
          <p:cNvSpPr>
            <a:spLocks noGrp="1"/>
          </p:cNvSpPr>
          <p:nvPr>
            <p:ph type="ctrTitle"/>
          </p:nvPr>
        </p:nvSpPr>
        <p:spPr>
          <a:xfrm>
            <a:off x="609600" y="1505931"/>
            <a:ext cx="10972800" cy="1470025"/>
          </a:xfrm>
        </p:spPr>
        <p:txBody>
          <a:bodyPr anchor="ctr"/>
          <a:lstStyle>
            <a:lvl1pPr algn="ctr">
              <a:defRPr lang="en-US" dirty="0">
                <a:solidFill>
                  <a:srgbClr val="FFFFFF"/>
                </a:solidFill>
              </a:defRPr>
            </a:lvl1pPr>
          </a:lstStyle>
          <a:p>
            <a:r>
              <a:rPr kumimoji="0" lang="es-ES" smtClean="0"/>
              <a:t>Haga clic para modificar el estilo de título del patrón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66FBDA33-5845-4BB9-A75A-1EF62D92E230}" type="datetimeFigureOut">
              <a:rPr lang="es-MX" smtClean="0"/>
              <a:t>22/03/2023</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C5A4C149-9760-4F7E-9FCD-90D12683D59E}" type="slidenum">
              <a:rPr lang="es-MX" smtClean="0"/>
              <a:t>‹Nº›</a:t>
            </a:fld>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42"/>
            <a:ext cx="2682240" cy="5851525"/>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1219200" y="274641"/>
            <a:ext cx="74168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66FBDA33-5845-4BB9-A75A-1EF62D92E230}" type="datetimeFigureOut">
              <a:rPr lang="es-MX" smtClean="0"/>
              <a:t>22/03/2023</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C5A4C149-9760-4F7E-9FCD-90D12683D59E}" type="slidenum">
              <a:rPr lang="es-MX" smtClean="0"/>
              <a:t>‹Nº›</a:t>
            </a:fld>
            <a:endParaRPr lang="es-MX"/>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4" name="3 Marcador de fecha"/>
          <p:cNvSpPr>
            <a:spLocks noGrp="1"/>
          </p:cNvSpPr>
          <p:nvPr>
            <p:ph type="dt" sz="half" idx="10"/>
          </p:nvPr>
        </p:nvSpPr>
        <p:spPr/>
        <p:txBody>
          <a:bodyPr/>
          <a:lstStyle/>
          <a:p>
            <a:fld id="{05A93482-8E69-40F7-BCAD-5662A6CADB27}" type="datetime4">
              <a:rPr lang="en-US" smtClean="0"/>
              <a:pPr/>
              <a:t>March 22, 2023</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8B37D5FE-740C-46F5-801A-FA5477D9711F}" type="slidenum">
              <a:rPr lang="en-US" smtClean="0"/>
              <a:pPr/>
              <a:t>‹Nº›</a:t>
            </a:fld>
            <a:endParaRPr lang="en-US"/>
          </a:p>
        </p:txBody>
      </p:sp>
      <p:sp>
        <p:nvSpPr>
          <p:cNvPr id="8" name="7 Marcador de contenido"/>
          <p:cNvSpPr>
            <a:spLocks noGrp="1"/>
          </p:cNvSpPr>
          <p:nvPr>
            <p:ph sz="quarter" idx="1"/>
          </p:nvPr>
        </p:nvSpPr>
        <p:spPr>
          <a:xfrm>
            <a:off x="1219200" y="1447800"/>
            <a:ext cx="10363200" cy="4572000"/>
          </a:xfrm>
        </p:spPr>
        <p:txBody>
          <a:bodyPr vert="horz"/>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3">
        <a:schemeClr val="bg1"/>
      </p:bgRef>
    </p:bg>
    <p:spTree>
      <p:nvGrpSpPr>
        <p:cNvPr id="1" name=""/>
        <p:cNvGrpSpPr/>
        <p:nvPr/>
      </p:nvGrpSpPr>
      <p:grpSpPr>
        <a:xfrm>
          <a:off x="0" y="0"/>
          <a:ext cx="0" cy="0"/>
          <a:chOff x="0" y="0"/>
          <a:chExt cx="0" cy="0"/>
        </a:xfrm>
      </p:grpSpPr>
      <p:sp>
        <p:nvSpPr>
          <p:cNvPr id="11" name="10 Rectángulo"/>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Rectángulo redondeado"/>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p:cNvSpPr>
          <p:nvPr>
            <p:ph type="title"/>
          </p:nvPr>
        </p:nvSpPr>
        <p:spPr>
          <a:xfrm>
            <a:off x="963084" y="952501"/>
            <a:ext cx="10363200" cy="1362075"/>
          </a:xfrm>
        </p:spPr>
        <p:txBody>
          <a:bodyPr anchor="b" anchorCtr="0"/>
          <a:lstStyle>
            <a:lvl1pPr algn="l">
              <a:buNone/>
              <a:defRPr sz="4000" b="0" cap="none"/>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963084" y="2547938"/>
            <a:ext cx="103632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66FBDA33-5845-4BB9-A75A-1EF62D92E230}" type="datetimeFigureOut">
              <a:rPr lang="es-MX" smtClean="0"/>
              <a:t>22/03/2023</a:t>
            </a:fld>
            <a:endParaRPr lang="es-MX"/>
          </a:p>
        </p:txBody>
      </p:sp>
      <p:sp>
        <p:nvSpPr>
          <p:cNvPr id="5" name="4 Marcador de pie de página"/>
          <p:cNvSpPr>
            <a:spLocks noGrp="1"/>
          </p:cNvSpPr>
          <p:nvPr>
            <p:ph type="ftr" sz="quarter" idx="11"/>
          </p:nvPr>
        </p:nvSpPr>
        <p:spPr>
          <a:xfrm>
            <a:off x="1066800" y="6172200"/>
            <a:ext cx="5334000" cy="457200"/>
          </a:xfrm>
        </p:spPr>
        <p:txBody>
          <a:bodyPr/>
          <a:lstStyle/>
          <a:p>
            <a:endParaRPr lang="es-MX"/>
          </a:p>
        </p:txBody>
      </p:sp>
      <p:sp>
        <p:nvSpPr>
          <p:cNvPr id="7" name="6 Rectángulo"/>
          <p:cNvSpPr/>
          <p:nvPr/>
        </p:nvSpPr>
        <p:spPr>
          <a:xfrm flipV="1">
            <a:off x="92550" y="2376830"/>
            <a:ext cx="120180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Rectángulo"/>
          <p:cNvSpPr/>
          <p:nvPr/>
        </p:nvSpPr>
        <p:spPr>
          <a:xfrm>
            <a:off x="92195" y="2341476"/>
            <a:ext cx="12018375"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Rectángulo"/>
          <p:cNvSpPr/>
          <p:nvPr/>
        </p:nvSpPr>
        <p:spPr>
          <a:xfrm>
            <a:off x="91075" y="2468880"/>
            <a:ext cx="12019495"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Marcador de número de diapositiva"/>
          <p:cNvSpPr>
            <a:spLocks noGrp="1"/>
          </p:cNvSpPr>
          <p:nvPr>
            <p:ph type="sldNum" sz="quarter" idx="12"/>
          </p:nvPr>
        </p:nvSpPr>
        <p:spPr>
          <a:xfrm>
            <a:off x="195072" y="6208776"/>
            <a:ext cx="609600" cy="457200"/>
          </a:xfrm>
        </p:spPr>
        <p:txBody>
          <a:bodyPr/>
          <a:lstStyle/>
          <a:p>
            <a:fld id="{C5A4C149-9760-4F7E-9FCD-90D12683D59E}" type="slidenum">
              <a:rPr lang="es-MX" smtClean="0"/>
              <a:t>‹Nº›</a:t>
            </a:fld>
            <a:endParaRPr lang="es-MX"/>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5" name="4 Marcador de fecha"/>
          <p:cNvSpPr>
            <a:spLocks noGrp="1"/>
          </p:cNvSpPr>
          <p:nvPr>
            <p:ph type="dt" sz="half" idx="10"/>
          </p:nvPr>
        </p:nvSpPr>
        <p:spPr/>
        <p:txBody>
          <a:bodyPr/>
          <a:lstStyle/>
          <a:p>
            <a:fld id="{66FBDA33-5845-4BB9-A75A-1EF62D92E230}" type="datetimeFigureOut">
              <a:rPr lang="es-MX" smtClean="0"/>
              <a:t>22/03/2023</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C5A4C149-9760-4F7E-9FCD-90D12683D59E}" type="slidenum">
              <a:rPr lang="es-MX" smtClean="0"/>
              <a:t>‹Nº›</a:t>
            </a:fld>
            <a:endParaRPr lang="es-MX"/>
          </a:p>
        </p:txBody>
      </p:sp>
      <p:sp>
        <p:nvSpPr>
          <p:cNvPr id="9" name="8 Marcador de contenido"/>
          <p:cNvSpPr>
            <a:spLocks noGrp="1"/>
          </p:cNvSpPr>
          <p:nvPr>
            <p:ph sz="quarter" idx="1"/>
          </p:nvPr>
        </p:nvSpPr>
        <p:spPr>
          <a:xfrm>
            <a:off x="1219200" y="1447800"/>
            <a:ext cx="4998720" cy="4572000"/>
          </a:xfrm>
        </p:spPr>
        <p:txBody>
          <a:bodyPr vert="horz"/>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1" name="10 Marcador de contenido"/>
          <p:cNvSpPr>
            <a:spLocks noGrp="1"/>
          </p:cNvSpPr>
          <p:nvPr>
            <p:ph sz="quarter" idx="2"/>
          </p:nvPr>
        </p:nvSpPr>
        <p:spPr>
          <a:xfrm>
            <a:off x="6578600" y="1447800"/>
            <a:ext cx="4998720" cy="4572000"/>
          </a:xfrm>
        </p:spPr>
        <p:txBody>
          <a:bodyPr vert="horz"/>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1219200" y="273050"/>
            <a:ext cx="10363200" cy="1143000"/>
          </a:xfrm>
        </p:spPr>
        <p:txBody>
          <a:bodyPr anchor="b" anchorCtr="0"/>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12192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66040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7" name="6 Marcador de fecha"/>
          <p:cNvSpPr>
            <a:spLocks noGrp="1"/>
          </p:cNvSpPr>
          <p:nvPr>
            <p:ph type="dt" sz="half" idx="10"/>
          </p:nvPr>
        </p:nvSpPr>
        <p:spPr/>
        <p:txBody>
          <a:bodyPr/>
          <a:lstStyle/>
          <a:p>
            <a:fld id="{66FBDA33-5845-4BB9-A75A-1EF62D92E230}" type="datetimeFigureOut">
              <a:rPr lang="es-MX" smtClean="0"/>
              <a:t>22/03/2023</a:t>
            </a:fld>
            <a:endParaRPr lang="es-MX"/>
          </a:p>
        </p:txBody>
      </p:sp>
      <p:sp>
        <p:nvSpPr>
          <p:cNvPr id="8" name="7 Marcador de pie de página"/>
          <p:cNvSpPr>
            <a:spLocks noGrp="1"/>
          </p:cNvSpPr>
          <p:nvPr>
            <p:ph type="ftr" sz="quarter" idx="11"/>
          </p:nvPr>
        </p:nvSpPr>
        <p:spPr/>
        <p:txBody>
          <a:bodyPr/>
          <a:lstStyle/>
          <a:p>
            <a:endParaRPr lang="es-MX"/>
          </a:p>
        </p:txBody>
      </p:sp>
      <p:sp>
        <p:nvSpPr>
          <p:cNvPr id="9" name="8 Marcador de número de diapositiva"/>
          <p:cNvSpPr>
            <a:spLocks noGrp="1"/>
          </p:cNvSpPr>
          <p:nvPr>
            <p:ph type="sldNum" sz="quarter" idx="12"/>
          </p:nvPr>
        </p:nvSpPr>
        <p:spPr/>
        <p:txBody>
          <a:bodyPr/>
          <a:lstStyle/>
          <a:p>
            <a:fld id="{C5A4C149-9760-4F7E-9FCD-90D12683D59E}" type="slidenum">
              <a:rPr lang="es-MX" smtClean="0"/>
              <a:t>‹Nº›</a:t>
            </a:fld>
            <a:endParaRPr lang="es-MX"/>
          </a:p>
        </p:txBody>
      </p:sp>
      <p:sp>
        <p:nvSpPr>
          <p:cNvPr id="11" name="10 Marcador de contenido"/>
          <p:cNvSpPr>
            <a:spLocks noGrp="1"/>
          </p:cNvSpPr>
          <p:nvPr>
            <p:ph sz="half" idx="2"/>
          </p:nvPr>
        </p:nvSpPr>
        <p:spPr>
          <a:xfrm>
            <a:off x="1219200" y="2247900"/>
            <a:ext cx="4978400" cy="3886200"/>
          </a:xfrm>
        </p:spPr>
        <p:txBody>
          <a:bodyPr vert="horz"/>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3" name="12 Marcador de contenido"/>
          <p:cNvSpPr>
            <a:spLocks noGrp="1"/>
          </p:cNvSpPr>
          <p:nvPr>
            <p:ph sz="half" idx="4"/>
          </p:nvPr>
        </p:nvSpPr>
        <p:spPr>
          <a:xfrm>
            <a:off x="6604000" y="2247900"/>
            <a:ext cx="4978400" cy="3886200"/>
          </a:xfrm>
        </p:spPr>
        <p:txBody>
          <a:bodyPr vert="horz"/>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16C01193-8287-4834-A286-6B880643E934}" type="datetime4">
              <a:rPr lang="en-US" smtClean="0"/>
              <a:pPr/>
              <a:t>March 22, 2023</a:t>
            </a:fld>
            <a:endParaRPr lang="en-US"/>
          </a:p>
        </p:txBody>
      </p:sp>
      <p:sp>
        <p:nvSpPr>
          <p:cNvPr id="4" name="3 Marcador de pie de página"/>
          <p:cNvSpPr>
            <a:spLocks noGrp="1"/>
          </p:cNvSpPr>
          <p:nvPr>
            <p:ph type="ftr" sz="quarter" idx="11"/>
          </p:nvPr>
        </p:nvSpPr>
        <p:spPr/>
        <p:txBody>
          <a:bodyPr/>
          <a:lstStyle/>
          <a:p>
            <a:endParaRPr lang="en-US" dirty="0"/>
          </a:p>
        </p:txBody>
      </p:sp>
      <p:sp>
        <p:nvSpPr>
          <p:cNvPr id="5" name="4 Marcador de número de diapositiva"/>
          <p:cNvSpPr>
            <a:spLocks noGrp="1"/>
          </p:cNvSpPr>
          <p:nvPr>
            <p:ph type="sldNum" sz="quarter" idx="12"/>
          </p:nvPr>
        </p:nvSpPr>
        <p:spPr/>
        <p:txBody>
          <a:bodyPr/>
          <a:lstStyle/>
          <a:p>
            <a:fld id="{8B37D5FE-740C-46F5-801A-FA5477D9711F}"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66FBDA33-5845-4BB9-A75A-1EF62D92E230}" type="datetimeFigureOut">
              <a:rPr lang="es-MX" smtClean="0"/>
              <a:t>22/03/2023</a:t>
            </a:fld>
            <a:endParaRPr lang="es-MX"/>
          </a:p>
        </p:txBody>
      </p:sp>
      <p:sp>
        <p:nvSpPr>
          <p:cNvPr id="3" name="2 Marcador de pie de página"/>
          <p:cNvSpPr>
            <a:spLocks noGrp="1"/>
          </p:cNvSpPr>
          <p:nvPr>
            <p:ph type="ftr" sz="quarter" idx="11"/>
          </p:nvPr>
        </p:nvSpPr>
        <p:spPr/>
        <p:txBody>
          <a:bodyPr/>
          <a:lstStyle/>
          <a:p>
            <a:endParaRPr lang="es-MX"/>
          </a:p>
        </p:txBody>
      </p:sp>
      <p:sp>
        <p:nvSpPr>
          <p:cNvPr id="4" name="3 Marcador de número de diapositiva"/>
          <p:cNvSpPr>
            <a:spLocks noGrp="1"/>
          </p:cNvSpPr>
          <p:nvPr>
            <p:ph type="sldNum" sz="quarter" idx="12"/>
          </p:nvPr>
        </p:nvSpPr>
        <p:spPr/>
        <p:txBody>
          <a:bodyPr/>
          <a:lstStyle/>
          <a:p>
            <a:fld id="{C5A4C149-9760-4F7E-9FCD-90D12683D59E}" type="slidenum">
              <a:rPr lang="es-MX" smtClean="0"/>
              <a:t>‹Nº›</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8" name="7 Rectángulo"/>
          <p:cNvSpPr/>
          <p:nvPr/>
        </p:nvSpPr>
        <p:spPr>
          <a:xfrm>
            <a:off x="0" y="0"/>
            <a:ext cx="12192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Rectángulo redondeado"/>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p:cNvSpPr>
          <p:nvPr>
            <p:ph type="title"/>
          </p:nvPr>
        </p:nvSpPr>
        <p:spPr>
          <a:xfrm>
            <a:off x="1219200" y="273050"/>
            <a:ext cx="10363200" cy="1143000"/>
          </a:xfrm>
        </p:spPr>
        <p:txBody>
          <a:bodyPr anchor="b" anchorCtr="0"/>
          <a:lstStyle>
            <a:lvl1pPr algn="l">
              <a:buNone/>
              <a:defRPr sz="4000" b="0"/>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1219200" y="1600200"/>
            <a:ext cx="2540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66FBDA33-5845-4BB9-A75A-1EF62D92E230}" type="datetimeFigureOut">
              <a:rPr lang="es-MX" smtClean="0"/>
              <a:t>22/03/2023</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C5A4C149-9760-4F7E-9FCD-90D12683D59E}" type="slidenum">
              <a:rPr lang="es-MX" smtClean="0"/>
              <a:t>‹Nº›</a:t>
            </a:fld>
            <a:endParaRPr lang="es-MX"/>
          </a:p>
        </p:txBody>
      </p:sp>
      <p:sp>
        <p:nvSpPr>
          <p:cNvPr id="11" name="10 Marcador de contenido"/>
          <p:cNvSpPr>
            <a:spLocks noGrp="1"/>
          </p:cNvSpPr>
          <p:nvPr>
            <p:ph sz="quarter" idx="1"/>
          </p:nvPr>
        </p:nvSpPr>
        <p:spPr>
          <a:xfrm>
            <a:off x="3962400" y="1600200"/>
            <a:ext cx="7620000" cy="4495800"/>
          </a:xfrm>
        </p:spPr>
        <p:txBody>
          <a:bodyPr vert="horz"/>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219200" y="4900550"/>
            <a:ext cx="9753600" cy="522288"/>
          </a:xfrm>
        </p:spPr>
        <p:txBody>
          <a:bodyPr anchor="ctr">
            <a:noAutofit/>
          </a:bodyPr>
          <a:lstStyle>
            <a:lvl1pPr algn="l">
              <a:buNone/>
              <a:defRPr sz="2800" b="0"/>
            </a:lvl1pPr>
          </a:lstStyle>
          <a:p>
            <a:r>
              <a:rPr kumimoji="0" lang="es-ES" smtClean="0"/>
              <a:t>Haga clic para modificar el estilo de título del patrón</a:t>
            </a:r>
            <a:endParaRPr kumimoji="0" lang="en-US"/>
          </a:p>
        </p:txBody>
      </p:sp>
      <p:sp>
        <p:nvSpPr>
          <p:cNvPr id="4" name="3 Marcador de texto"/>
          <p:cNvSpPr>
            <a:spLocks noGrp="1"/>
          </p:cNvSpPr>
          <p:nvPr>
            <p:ph type="body" sz="half" idx="2"/>
          </p:nvPr>
        </p:nvSpPr>
        <p:spPr>
          <a:xfrm>
            <a:off x="1219200" y="5445825"/>
            <a:ext cx="97536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66FBDA33-5845-4BB9-A75A-1EF62D92E230}" type="datetimeFigureOut">
              <a:rPr lang="es-MX" smtClean="0"/>
              <a:t>22/03/2023</a:t>
            </a:fld>
            <a:endParaRPr lang="es-MX"/>
          </a:p>
        </p:txBody>
      </p:sp>
      <p:sp>
        <p:nvSpPr>
          <p:cNvPr id="6" name="5 Marcador de pie de página"/>
          <p:cNvSpPr>
            <a:spLocks noGrp="1"/>
          </p:cNvSpPr>
          <p:nvPr>
            <p:ph type="ftr" sz="quarter" idx="11"/>
          </p:nvPr>
        </p:nvSpPr>
        <p:spPr>
          <a:xfrm>
            <a:off x="1219200" y="6172200"/>
            <a:ext cx="5181600" cy="457200"/>
          </a:xfrm>
        </p:spPr>
        <p:txBody>
          <a:bodyPr/>
          <a:lstStyle/>
          <a:p>
            <a:endParaRPr lang="es-MX"/>
          </a:p>
        </p:txBody>
      </p:sp>
      <p:sp>
        <p:nvSpPr>
          <p:cNvPr id="7" name="6 Marcador de número de diapositiva"/>
          <p:cNvSpPr>
            <a:spLocks noGrp="1"/>
          </p:cNvSpPr>
          <p:nvPr>
            <p:ph type="sldNum" sz="quarter" idx="12"/>
          </p:nvPr>
        </p:nvSpPr>
        <p:spPr>
          <a:xfrm>
            <a:off x="195072" y="6208776"/>
            <a:ext cx="609600" cy="457200"/>
          </a:xfrm>
        </p:spPr>
        <p:txBody>
          <a:bodyPr/>
          <a:lstStyle/>
          <a:p>
            <a:fld id="{C5A4C149-9760-4F7E-9FCD-90D12683D59E}" type="slidenum">
              <a:rPr lang="es-MX" smtClean="0"/>
              <a:t>‹Nº›</a:t>
            </a:fld>
            <a:endParaRPr lang="es-MX"/>
          </a:p>
        </p:txBody>
      </p:sp>
      <p:sp>
        <p:nvSpPr>
          <p:cNvPr id="11" name="10 Rectángulo"/>
          <p:cNvSpPr/>
          <p:nvPr/>
        </p:nvSpPr>
        <p:spPr>
          <a:xfrm flipV="1">
            <a:off x="91076" y="4683555"/>
            <a:ext cx="120091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Rectángulo"/>
          <p:cNvSpPr/>
          <p:nvPr/>
        </p:nvSpPr>
        <p:spPr>
          <a:xfrm>
            <a:off x="91345" y="4650475"/>
            <a:ext cx="12008852"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Rectángulo"/>
          <p:cNvSpPr/>
          <p:nvPr/>
        </p:nvSpPr>
        <p:spPr>
          <a:xfrm>
            <a:off x="91348" y="4773225"/>
            <a:ext cx="12008849"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Marcador de posición de imagen"/>
          <p:cNvSpPr>
            <a:spLocks noGrp="1"/>
          </p:cNvSpPr>
          <p:nvPr>
            <p:ph type="pic" idx="1"/>
          </p:nvPr>
        </p:nvSpPr>
        <p:spPr>
          <a:xfrm>
            <a:off x="91078" y="66676"/>
            <a:ext cx="12002497"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s-ES" smtClean="0"/>
              <a:t>Haga clic en el icono para agregar una imagen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Rectángulo"/>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Rectángulo redondeado"/>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Marcador de título"/>
          <p:cNvSpPr>
            <a:spLocks noGrp="1"/>
          </p:cNvSpPr>
          <p:nvPr>
            <p:ph type="title"/>
          </p:nvPr>
        </p:nvSpPr>
        <p:spPr>
          <a:xfrm>
            <a:off x="1219200" y="274638"/>
            <a:ext cx="10363200" cy="1143000"/>
          </a:xfrm>
          <a:prstGeom prst="rect">
            <a:avLst/>
          </a:prstGeom>
        </p:spPr>
        <p:txBody>
          <a:bodyPr bIns="91440" anchor="b" anchorCtr="0">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1219200" y="1447800"/>
            <a:ext cx="10363200" cy="4572000"/>
          </a:xfrm>
          <a:prstGeom prst="rect">
            <a:avLst/>
          </a:prstGeom>
        </p:spPr>
        <p:txBody>
          <a:bodyPr>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4" name="13 Marcador de fecha"/>
          <p:cNvSpPr>
            <a:spLocks noGrp="1"/>
          </p:cNvSpPr>
          <p:nvPr>
            <p:ph type="dt" sz="half" idx="2"/>
          </p:nvPr>
        </p:nvSpPr>
        <p:spPr>
          <a:xfrm>
            <a:off x="8229600" y="6191250"/>
            <a:ext cx="3302000" cy="476250"/>
          </a:xfrm>
          <a:prstGeom prst="rect">
            <a:avLst/>
          </a:prstGeom>
        </p:spPr>
        <p:txBody>
          <a:bodyPr anchor="ctr" anchorCtr="0"/>
          <a:lstStyle>
            <a:lvl1pPr algn="r" eaLnBrk="1" latinLnBrk="0" hangingPunct="1">
              <a:defRPr kumimoji="0" sz="1400">
                <a:solidFill>
                  <a:schemeClr val="tx2"/>
                </a:solidFill>
              </a:defRPr>
            </a:lvl1pPr>
          </a:lstStyle>
          <a:p>
            <a:fld id="{16C01193-8287-4834-A286-6B880643E934}" type="datetime4">
              <a:rPr lang="en-US" smtClean="0"/>
              <a:pPr/>
              <a:t>March 22, 2023</a:t>
            </a:fld>
            <a:endParaRPr lang="en-US"/>
          </a:p>
        </p:txBody>
      </p:sp>
      <p:sp>
        <p:nvSpPr>
          <p:cNvPr id="3" name="2 Marcador de pie de página"/>
          <p:cNvSpPr>
            <a:spLocks noGrp="1"/>
          </p:cNvSpPr>
          <p:nvPr>
            <p:ph type="ftr" sz="quarter" idx="3"/>
          </p:nvPr>
        </p:nvSpPr>
        <p:spPr>
          <a:xfrm>
            <a:off x="1219200" y="6172200"/>
            <a:ext cx="5283200" cy="457200"/>
          </a:xfrm>
          <a:prstGeom prst="rect">
            <a:avLst/>
          </a:prstGeom>
        </p:spPr>
        <p:txBody>
          <a:bodyPr anchor="ctr" anchorCtr="0"/>
          <a:lstStyle>
            <a:lvl1pPr eaLnBrk="1" latinLnBrk="0" hangingPunct="1">
              <a:defRPr kumimoji="0" sz="1400">
                <a:solidFill>
                  <a:schemeClr val="tx2"/>
                </a:solidFill>
              </a:defRPr>
            </a:lvl1pPr>
          </a:lstStyle>
          <a:p>
            <a:endParaRPr lang="en-US" dirty="0"/>
          </a:p>
        </p:txBody>
      </p:sp>
      <p:sp>
        <p:nvSpPr>
          <p:cNvPr id="23" name="22 Marcador de número de diapositiva"/>
          <p:cNvSpPr>
            <a:spLocks noGrp="1"/>
          </p:cNvSpPr>
          <p:nvPr>
            <p:ph type="sldNum" sz="quarter" idx="4"/>
          </p:nvPr>
        </p:nvSpPr>
        <p:spPr>
          <a:xfrm>
            <a:off x="195072" y="6210300"/>
            <a:ext cx="6096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8B37D5FE-740C-46F5-801A-FA5477D9711F}"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p:txBody>
          <a:bodyPr/>
          <a:lstStyle/>
          <a:p>
            <a:r>
              <a:rPr lang="es-MX" dirty="0" smtClean="0"/>
              <a:t>M.I. PEDRO CARLOS RAMÍREZ GARCÍA</a:t>
            </a:r>
            <a:endParaRPr lang="es-MX" dirty="0"/>
          </a:p>
        </p:txBody>
      </p:sp>
      <p:sp>
        <p:nvSpPr>
          <p:cNvPr id="2" name="1 Título"/>
          <p:cNvSpPr>
            <a:spLocks noGrp="1"/>
          </p:cNvSpPr>
          <p:nvPr>
            <p:ph type="ctrTitle"/>
          </p:nvPr>
        </p:nvSpPr>
        <p:spPr/>
        <p:txBody>
          <a:bodyPr/>
          <a:lstStyle/>
          <a:p>
            <a:r>
              <a:rPr lang="es-MX" dirty="0" smtClean="0"/>
              <a:t>Declaración anual Personas físicas</a:t>
            </a:r>
            <a:endParaRPr lang="es-MX" dirty="0"/>
          </a:p>
        </p:txBody>
      </p:sp>
    </p:spTree>
    <p:extLst>
      <p:ext uri="{BB962C8B-B14F-4D97-AF65-F5344CB8AC3E}">
        <p14:creationId xmlns:p14="http://schemas.microsoft.com/office/powerpoint/2010/main" val="13839990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normAutofit/>
          </a:bodyPr>
          <a:lstStyle/>
          <a:p>
            <a:endParaRPr lang="es-MX" sz="1600" dirty="0" smtClean="0"/>
          </a:p>
          <a:p>
            <a:endParaRPr lang="es-MX" sz="1600" dirty="0"/>
          </a:p>
          <a:p>
            <a:pPr algn="just">
              <a:lnSpc>
                <a:spcPct val="150000"/>
              </a:lnSpc>
            </a:pPr>
            <a:r>
              <a:rPr lang="es-MX" sz="1600" dirty="0" smtClean="0"/>
              <a:t>XIV</a:t>
            </a:r>
            <a:r>
              <a:rPr lang="es-MX" sz="1600" dirty="0"/>
              <a:t>. </a:t>
            </a:r>
            <a:r>
              <a:rPr lang="es-MX" sz="1600" dirty="0"/>
              <a:t>Las gratificaciones que reciban los trabajadores de sus patrones, durante un año de calendario, hasta el equivalente del salario mínimo general del área geográfica del trabajador elevado a 30 días, cuando dichas gratificaciones se otorguen en forma general; así como las primas vacacionales que otorguen los patrones durante el año de calendario a sus trabajadores en forma general y la participación de los trabajadores en las utilidades de las empresas, hasta por el equivalente a 15 días de salario mínimo general del área geográfica del trabajador, por cada uno de los conceptos señalados. Tratándose de primas dominicales hasta por el equivalente de un salario mínimo general del área geográfica del trabajador por cada domingo que se labore.</a:t>
            </a:r>
          </a:p>
        </p:txBody>
      </p:sp>
    </p:spTree>
    <p:extLst>
      <p:ext uri="{BB962C8B-B14F-4D97-AF65-F5344CB8AC3E}">
        <p14:creationId xmlns:p14="http://schemas.microsoft.com/office/powerpoint/2010/main" val="3459578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normAutofit/>
          </a:bodyPr>
          <a:lstStyle/>
          <a:p>
            <a:pPr algn="just">
              <a:lnSpc>
                <a:spcPct val="150000"/>
              </a:lnSpc>
            </a:pPr>
            <a:r>
              <a:rPr lang="es-MX" sz="1600" dirty="0"/>
              <a:t>XIX. </a:t>
            </a:r>
            <a:r>
              <a:rPr lang="es-MX" sz="1600" dirty="0"/>
              <a:t>Los derivados de la enajenación de: </a:t>
            </a:r>
            <a:endParaRPr lang="es-MX" sz="1600" dirty="0" smtClean="0"/>
          </a:p>
          <a:p>
            <a:pPr algn="just">
              <a:lnSpc>
                <a:spcPct val="150000"/>
              </a:lnSpc>
            </a:pPr>
            <a:r>
              <a:rPr lang="es-MX" sz="1600" dirty="0" smtClean="0"/>
              <a:t>a</a:t>
            </a:r>
            <a:r>
              <a:rPr lang="es-MX" sz="1600" dirty="0"/>
              <a:t>) La casa habitación del contribuyente, siempre que el monto de la contraprestación obtenida no exceda de setecientas mil unidades de inversión y la transmisión se formalice ante fedatario público. </a:t>
            </a:r>
            <a:r>
              <a:rPr lang="es-MX" sz="1600" dirty="0"/>
              <a:t>Por el excedente se determinará la ganancia y se calcularán el impuesto anual y el pago provisional en los términos del Capítulo IV de este Título, considerando las deducciones en la proporción que resulte de dividir el excedente entre el monto de la contraprestación obtenida. </a:t>
            </a:r>
            <a:r>
              <a:rPr lang="es-MX" sz="1600" dirty="0"/>
              <a:t>El cálculo y entero del impuesto que corresponda al pago provisional se realizará por el fedatario público conforme a dicho Capítulo</a:t>
            </a:r>
            <a:r>
              <a:rPr lang="es-MX" sz="1600" dirty="0" smtClean="0"/>
              <a:t>.</a:t>
            </a:r>
          </a:p>
          <a:p>
            <a:pPr algn="just">
              <a:lnSpc>
                <a:spcPct val="150000"/>
              </a:lnSpc>
            </a:pPr>
            <a:r>
              <a:rPr lang="es-MX" sz="1600" dirty="0"/>
              <a:t>La exención prevista en este inciso será aplicable siempre que durante los tres años inmediatos anteriores a la fecha de enajenación de que se trate el contribuyente no hubiere enajenado otra casa habitación por la que hubiera obtenido la exención prevista en este inciso y manifieste, bajo protesta de decir verdad, dichas circunstancias ante el fedatario público ante quien se protocolice la operación.</a:t>
            </a:r>
            <a:endParaRPr lang="es-MX" sz="1600" dirty="0" smtClean="0"/>
          </a:p>
          <a:p>
            <a:endParaRPr lang="es-MX" sz="1600" dirty="0"/>
          </a:p>
          <a:p>
            <a:endParaRPr lang="es-MX" sz="1600" dirty="0"/>
          </a:p>
        </p:txBody>
      </p:sp>
    </p:spTree>
    <p:extLst>
      <p:ext uri="{BB962C8B-B14F-4D97-AF65-F5344CB8AC3E}">
        <p14:creationId xmlns:p14="http://schemas.microsoft.com/office/powerpoint/2010/main" val="35223226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normAutofit/>
          </a:bodyPr>
          <a:lstStyle/>
          <a:p>
            <a:r>
              <a:rPr lang="es-MX" sz="1800" b="1" dirty="0">
                <a:latin typeface="+mj-lt"/>
              </a:rPr>
              <a:t>Cumplimiento de la obligación del fedatario público de señalar si el contribuyente </a:t>
            </a:r>
            <a:r>
              <a:rPr lang="es-MX" sz="1800" b="1" dirty="0" smtClean="0">
                <a:latin typeface="+mj-lt"/>
              </a:rPr>
              <a:t>ha enajenado </a:t>
            </a:r>
            <a:r>
              <a:rPr lang="es-MX" sz="1800" b="1" dirty="0">
                <a:latin typeface="+mj-lt"/>
              </a:rPr>
              <a:t>alguna casa habitación</a:t>
            </a:r>
          </a:p>
          <a:p>
            <a:pPr algn="just">
              <a:lnSpc>
                <a:spcPct val="150000"/>
              </a:lnSpc>
            </a:pPr>
            <a:r>
              <a:rPr lang="es-MX" sz="1700" dirty="0"/>
              <a:t>3.11.4. </a:t>
            </a:r>
            <a:r>
              <a:rPr lang="es-MX" sz="1700" dirty="0"/>
              <a:t>Para los efectos del artículo 93, fracción XIX, inciso a), último párrafo de la Ley del ISR, </a:t>
            </a:r>
            <a:r>
              <a:rPr lang="es-MX" sz="1700" dirty="0" smtClean="0"/>
              <a:t>la obligación </a:t>
            </a:r>
            <a:r>
              <a:rPr lang="es-MX" sz="1700" dirty="0"/>
              <a:t>del fedatario público para consultar al SAT si previamente el contribuyente </a:t>
            </a:r>
            <a:r>
              <a:rPr lang="es-MX" sz="1700" dirty="0" smtClean="0"/>
              <a:t>ha enajenado </a:t>
            </a:r>
            <a:r>
              <a:rPr lang="es-MX" sz="1700" dirty="0"/>
              <a:t>alguna casa habitación durante los tres años inmediatos anteriores a la fecha </a:t>
            </a:r>
            <a:r>
              <a:rPr lang="es-MX" sz="1700" dirty="0" smtClean="0"/>
              <a:t>de enajenación </a:t>
            </a:r>
            <a:r>
              <a:rPr lang="es-MX" sz="1700" dirty="0"/>
              <a:t>de que se trate, se tendrá por cumplida siempre que realice la consulta a </a:t>
            </a:r>
            <a:r>
              <a:rPr lang="es-MX" sz="1700" dirty="0" smtClean="0"/>
              <a:t>través del </a:t>
            </a:r>
            <a:r>
              <a:rPr lang="es-MX" sz="1700" dirty="0"/>
              <a:t>Portal del SAT e incluya en la escritura pública correspondiente el resultado de </a:t>
            </a:r>
            <a:r>
              <a:rPr lang="es-MX" sz="1700" dirty="0" smtClean="0"/>
              <a:t>dicha consulta </a:t>
            </a:r>
            <a:r>
              <a:rPr lang="es-MX" sz="1700" dirty="0"/>
              <a:t>o agregue al apéndice, la impresión de la misma y de su resultado. El </a:t>
            </a:r>
            <a:r>
              <a:rPr lang="es-MX" sz="1700" dirty="0" smtClean="0"/>
              <a:t>fedatario deberá </a:t>
            </a:r>
            <a:r>
              <a:rPr lang="es-MX" sz="1700" dirty="0"/>
              <a:t>comunicarle al enajenante que dará aviso al SAT de la operación efectuada, para </a:t>
            </a:r>
            <a:r>
              <a:rPr lang="es-MX" sz="1700" dirty="0" smtClean="0"/>
              <a:t>la cual </a:t>
            </a:r>
            <a:r>
              <a:rPr lang="es-MX" sz="1700" dirty="0"/>
              <a:t>indicará el monto de la contraprestación y, en su caso, el ISR retenido.</a:t>
            </a:r>
          </a:p>
        </p:txBody>
      </p:sp>
    </p:spTree>
    <p:extLst>
      <p:ext uri="{BB962C8B-B14F-4D97-AF65-F5344CB8AC3E}">
        <p14:creationId xmlns:p14="http://schemas.microsoft.com/office/powerpoint/2010/main" val="21245577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normAutofit/>
          </a:bodyPr>
          <a:lstStyle/>
          <a:p>
            <a:pPr algn="just">
              <a:lnSpc>
                <a:spcPct val="150000"/>
              </a:lnSpc>
            </a:pPr>
            <a:r>
              <a:rPr lang="es-MX" sz="1600" dirty="0"/>
              <a:t>XXII. Los que se reciban por herencia o legado. </a:t>
            </a:r>
            <a:endParaRPr lang="es-MX" sz="1600" dirty="0"/>
          </a:p>
          <a:p>
            <a:pPr algn="just">
              <a:lnSpc>
                <a:spcPct val="150000"/>
              </a:lnSpc>
            </a:pPr>
            <a:r>
              <a:rPr lang="es-MX" sz="1600" dirty="0"/>
              <a:t>XXIII</a:t>
            </a:r>
            <a:r>
              <a:rPr lang="es-MX" sz="1600" dirty="0"/>
              <a:t>. Los donativos en los siguientes casos: </a:t>
            </a:r>
            <a:endParaRPr lang="es-MX" sz="1600" dirty="0"/>
          </a:p>
          <a:p>
            <a:pPr algn="just">
              <a:lnSpc>
                <a:spcPct val="150000"/>
              </a:lnSpc>
            </a:pPr>
            <a:r>
              <a:rPr lang="es-MX" sz="1600" dirty="0"/>
              <a:t>a</a:t>
            </a:r>
            <a:r>
              <a:rPr lang="es-MX" sz="1600" dirty="0"/>
              <a:t>) Entre cónyuges o los que perciban los descendientes de sus ascendientes en línea recta, cualquiera que sea su monto. </a:t>
            </a:r>
            <a:endParaRPr lang="es-MX" sz="1600" dirty="0"/>
          </a:p>
          <a:p>
            <a:pPr algn="just">
              <a:lnSpc>
                <a:spcPct val="150000"/>
              </a:lnSpc>
            </a:pPr>
            <a:r>
              <a:rPr lang="es-MX" sz="1600" dirty="0"/>
              <a:t>b</a:t>
            </a:r>
            <a:r>
              <a:rPr lang="es-MX" sz="1600" dirty="0"/>
              <a:t>) Los que perciban los ascendientes de sus descendientes en línea recta, siempre que los bienes recibidos no se enajenen o se donen por el ascendiente a otro descendiente en línea recta sin limitación de grado. </a:t>
            </a:r>
            <a:endParaRPr lang="es-MX" sz="1600" dirty="0"/>
          </a:p>
          <a:p>
            <a:pPr algn="just">
              <a:lnSpc>
                <a:spcPct val="150000"/>
              </a:lnSpc>
            </a:pPr>
            <a:r>
              <a:rPr lang="es-MX" sz="1600" dirty="0"/>
              <a:t>c</a:t>
            </a:r>
            <a:r>
              <a:rPr lang="es-MX" sz="1600" dirty="0"/>
              <a:t>) Los demás donativos, siempre que el valor total de los recibidos en un año de calendario no exceda de tres veces el salario mínimo general del área geográfica del contribuyente elevado al año. Por el excedente se pagará impuesto en los términos de este Título.</a:t>
            </a:r>
          </a:p>
        </p:txBody>
      </p:sp>
    </p:spTree>
    <p:extLst>
      <p:ext uri="{BB962C8B-B14F-4D97-AF65-F5344CB8AC3E}">
        <p14:creationId xmlns:p14="http://schemas.microsoft.com/office/powerpoint/2010/main" val="1431747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pPr algn="just">
              <a:lnSpc>
                <a:spcPct val="150000"/>
              </a:lnSpc>
            </a:pPr>
            <a:r>
              <a:rPr lang="es-MX" sz="1600" dirty="0"/>
              <a:t>XXVI. </a:t>
            </a:r>
            <a:r>
              <a:rPr lang="es-MX" sz="1600" dirty="0"/>
              <a:t>Los percibidos en concepto de alimentos por las personas físicas que tengan el carácter de acreedores alimentarios en términos de la legislación civil aplicable</a:t>
            </a:r>
            <a:r>
              <a:rPr lang="es-MX" sz="1600" dirty="0" smtClean="0"/>
              <a:t>.</a:t>
            </a:r>
          </a:p>
          <a:p>
            <a:pPr algn="just">
              <a:lnSpc>
                <a:spcPct val="150000"/>
              </a:lnSpc>
            </a:pPr>
            <a:r>
              <a:rPr lang="es-MX" sz="1600" dirty="0"/>
              <a:t>XXVIII. Los que deriven de la enajenación de derechos parcelarios, de las parcelas sobre las que hubiera adoptado el dominio pleno o de los derechos comuneros, siempre y cuando sea la </a:t>
            </a:r>
            <a:r>
              <a:rPr lang="es-MX" sz="1600" b="1" dirty="0"/>
              <a:t>primera trasmisión que se efectúe por los ejidatarios o comuneros</a:t>
            </a:r>
            <a:r>
              <a:rPr lang="es-MX" sz="1600" dirty="0"/>
              <a:t> y la misma se realice en los términos de la legislación de la materia. La enajenación a que se refiere esta fracción deberá realizarse ante fedatario público, y el enajenante deberá acreditar que es titular de dichos derechos parcelarios o comuneros, así como su calidad de ejidatario o comunero mediante los certificados o los títulos correspondientes a que se refiere la Ley Agraria. En caso de no acreditar la calidad de ejidatario o comunero conforme a lo establecido en el párrafo anterior, o que no se trate de la primera transmisión que se efectúe por los ejidatarios o comuneros, el fedatario público calculará y enterará el impuesto en los términos de este Título.</a:t>
            </a:r>
            <a:endParaRPr lang="es-MX" sz="1600" dirty="0"/>
          </a:p>
        </p:txBody>
      </p:sp>
    </p:spTree>
    <p:extLst>
      <p:ext uri="{BB962C8B-B14F-4D97-AF65-F5344CB8AC3E}">
        <p14:creationId xmlns:p14="http://schemas.microsoft.com/office/powerpoint/2010/main" val="8678116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sz="3200" b="1" dirty="0"/>
              <a:t>Obligación de declarar en la anual.</a:t>
            </a:r>
            <a:endParaRPr lang="es-MX" sz="3200" b="1" dirty="0"/>
          </a:p>
        </p:txBody>
      </p:sp>
      <p:sp>
        <p:nvSpPr>
          <p:cNvPr id="3" name="2 Marcador de contenido"/>
          <p:cNvSpPr>
            <a:spLocks noGrp="1"/>
          </p:cNvSpPr>
          <p:nvPr>
            <p:ph sz="quarter" idx="1"/>
          </p:nvPr>
        </p:nvSpPr>
        <p:spPr/>
        <p:txBody>
          <a:bodyPr>
            <a:normAutofit/>
          </a:bodyPr>
          <a:lstStyle/>
          <a:p>
            <a:endParaRPr lang="es-MX" sz="1600" dirty="0" smtClean="0"/>
          </a:p>
          <a:p>
            <a:endParaRPr lang="es-MX" sz="1600" dirty="0"/>
          </a:p>
          <a:p>
            <a:endParaRPr lang="es-MX" sz="1600" dirty="0" smtClean="0"/>
          </a:p>
          <a:p>
            <a:r>
              <a:rPr lang="es-MX" sz="1600" dirty="0" smtClean="0"/>
              <a:t>Las </a:t>
            </a:r>
            <a:r>
              <a:rPr lang="es-MX" sz="1600" dirty="0"/>
              <a:t>exenciones previstas en las fracciones XVII, XIX inciso a) y XXII de este artículo, </a:t>
            </a:r>
            <a:r>
              <a:rPr lang="es-MX" sz="1600" b="1" dirty="0"/>
              <a:t>no serán aplicables </a:t>
            </a:r>
            <a:r>
              <a:rPr lang="es-MX" sz="1600" dirty="0"/>
              <a:t>cuando los ingresos correspondientes no sean declarados en los términos del tercer párrafo del artículo 150 de esta Ley, estando obligado a ello. </a:t>
            </a:r>
          </a:p>
        </p:txBody>
      </p:sp>
    </p:spTree>
    <p:extLst>
      <p:ext uri="{BB962C8B-B14F-4D97-AF65-F5344CB8AC3E}">
        <p14:creationId xmlns:p14="http://schemas.microsoft.com/office/powerpoint/2010/main" val="37271852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sz="3200" b="1" dirty="0"/>
              <a:t>Obligación Declaración anual</a:t>
            </a:r>
            <a:endParaRPr lang="es-MX" sz="3200" b="1" dirty="0"/>
          </a:p>
        </p:txBody>
      </p:sp>
      <p:sp>
        <p:nvSpPr>
          <p:cNvPr id="3" name="2 Marcador de contenido"/>
          <p:cNvSpPr>
            <a:spLocks noGrp="1"/>
          </p:cNvSpPr>
          <p:nvPr>
            <p:ph sz="quarter" idx="1"/>
          </p:nvPr>
        </p:nvSpPr>
        <p:spPr/>
        <p:txBody>
          <a:bodyPr>
            <a:normAutofit/>
          </a:bodyPr>
          <a:lstStyle/>
          <a:p>
            <a:pPr algn="just">
              <a:lnSpc>
                <a:spcPct val="150000"/>
              </a:lnSpc>
            </a:pPr>
            <a:r>
              <a:rPr lang="es-MX" sz="1600" dirty="0"/>
              <a:t>Artículo 150. </a:t>
            </a:r>
            <a:r>
              <a:rPr lang="es-MX" sz="1600" dirty="0"/>
              <a:t>Las personas físicas que obtengan ingresos en un año de calendario, </a:t>
            </a:r>
            <a:r>
              <a:rPr lang="es-MX" sz="1600" b="1" dirty="0"/>
              <a:t>a excepción de los exentos y de aquéllos por los que se haya pagado impuesto definitivo</a:t>
            </a:r>
            <a:r>
              <a:rPr lang="es-MX" sz="1600" dirty="0"/>
              <a:t>, están obligadas a pagar su impuesto anual mediante declaración que presentarán </a:t>
            </a:r>
            <a:r>
              <a:rPr lang="es-MX" sz="1600" b="1" dirty="0"/>
              <a:t>en el mes de abril del año siguiente</a:t>
            </a:r>
            <a:r>
              <a:rPr lang="es-MX" sz="1600" dirty="0"/>
              <a:t>, ante las oficinas autorizadas</a:t>
            </a:r>
            <a:r>
              <a:rPr lang="es-MX" sz="1600" dirty="0" smtClean="0"/>
              <a:t>.</a:t>
            </a:r>
          </a:p>
          <a:p>
            <a:pPr algn="just">
              <a:lnSpc>
                <a:spcPct val="150000"/>
              </a:lnSpc>
            </a:pPr>
            <a:r>
              <a:rPr lang="es-MX" sz="1600" dirty="0"/>
              <a:t>Podrán </a:t>
            </a:r>
            <a:r>
              <a:rPr lang="es-MX" sz="1600" b="1" dirty="0"/>
              <a:t>optar</a:t>
            </a:r>
            <a:r>
              <a:rPr lang="es-MX" sz="1600" dirty="0"/>
              <a:t> por </a:t>
            </a:r>
            <a:r>
              <a:rPr lang="es-MX" sz="1600" b="1" dirty="0"/>
              <a:t>no presentar </a:t>
            </a:r>
            <a:r>
              <a:rPr lang="es-MX" sz="1600" dirty="0"/>
              <a:t>la declaración a que se refiere el párrafo anterior, las personas físicas que únicamente obtengan ingresos acumulables en el ejercicio por los conceptos señalados en los Capítulos I y VI de este Título, cuya suma no exceda de </a:t>
            </a:r>
            <a:r>
              <a:rPr lang="es-MX" sz="1600" b="1" dirty="0"/>
              <a:t>$400,000.00</a:t>
            </a:r>
            <a:r>
              <a:rPr lang="es-MX" sz="1600" dirty="0"/>
              <a:t>, siempre que los ingresos por concepto de intereses reales no excedan de $</a:t>
            </a:r>
            <a:r>
              <a:rPr lang="es-MX" sz="1600" b="1" dirty="0"/>
              <a:t>100,000.00</a:t>
            </a:r>
            <a:r>
              <a:rPr lang="es-MX" sz="1600" dirty="0"/>
              <a:t> y sobre dichos ingresos se haya aplicado la retención a que se refiere el primer párrafo del artículo 135 de esta Ley. </a:t>
            </a:r>
            <a:endParaRPr lang="es-MX" sz="1600" dirty="0"/>
          </a:p>
        </p:txBody>
      </p:sp>
    </p:spTree>
    <p:extLst>
      <p:ext uri="{BB962C8B-B14F-4D97-AF65-F5344CB8AC3E}">
        <p14:creationId xmlns:p14="http://schemas.microsoft.com/office/powerpoint/2010/main" val="34860954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MX" sz="3200" b="1" dirty="0" smtClean="0"/>
              <a:t>Obligación </a:t>
            </a:r>
            <a:r>
              <a:rPr lang="es-MX" sz="3200" b="1" dirty="0"/>
              <a:t>de informar exentos e ingresos con </a:t>
            </a:r>
            <a:r>
              <a:rPr lang="es-MX" sz="3200" b="1" dirty="0" smtClean="0"/>
              <a:t>impuesto definitivo</a:t>
            </a:r>
            <a:endParaRPr lang="es-MX" sz="3200" b="1" dirty="0"/>
          </a:p>
        </p:txBody>
      </p:sp>
      <p:sp>
        <p:nvSpPr>
          <p:cNvPr id="3" name="2 Marcador de contenido"/>
          <p:cNvSpPr>
            <a:spLocks noGrp="1"/>
          </p:cNvSpPr>
          <p:nvPr>
            <p:ph sz="quarter" idx="1"/>
          </p:nvPr>
        </p:nvSpPr>
        <p:spPr/>
        <p:txBody>
          <a:bodyPr>
            <a:normAutofit/>
          </a:bodyPr>
          <a:lstStyle/>
          <a:p>
            <a:pPr algn="just">
              <a:lnSpc>
                <a:spcPct val="150000"/>
              </a:lnSpc>
            </a:pPr>
            <a:r>
              <a:rPr lang="es-MX" sz="1600" dirty="0"/>
              <a:t>En la declaración a que se refiere el primer párrafo de este artículo, los contribuyentes que en el ejercicio que se declara hayan obtenido ingresos totales, incluyendo aquéllos por los que no se esté obligado al pago de este impuesto y por los que se pagó el impuesto definitivo, superiores a $</a:t>
            </a:r>
            <a:r>
              <a:rPr lang="es-MX" sz="1600" b="1" dirty="0"/>
              <a:t>500,000.00</a:t>
            </a:r>
            <a:r>
              <a:rPr lang="es-MX" sz="1600" dirty="0"/>
              <a:t> </a:t>
            </a:r>
            <a:r>
              <a:rPr lang="es-MX" sz="1600" b="1" dirty="0"/>
              <a:t>deberán declarar la totalidad de sus ingresos</a:t>
            </a:r>
            <a:r>
              <a:rPr lang="es-MX" sz="1600" dirty="0"/>
              <a:t>, incluidos aquéllos por los que no se esté obligado al pago de este impuesto en los términos de las fracciones XVII, XIX, inciso a) y XXII del artículo 93 de esta Ley y por los que se haya pagado impuesto definitivo en los términos del artículo 138 de la misma</a:t>
            </a:r>
            <a:r>
              <a:rPr lang="es-MX" sz="1600" dirty="0" smtClean="0"/>
              <a:t>.</a:t>
            </a:r>
          </a:p>
          <a:p>
            <a:pPr algn="just">
              <a:lnSpc>
                <a:spcPct val="150000"/>
              </a:lnSpc>
            </a:pPr>
            <a:r>
              <a:rPr lang="es-MX" sz="1600" dirty="0"/>
              <a:t>Los contribuyentes que obtengan ingresos por la prestación de un servicio personal subordinado, estarán a lo dispuesto en el artículo 98 de esta Ley.</a:t>
            </a:r>
            <a:endParaRPr lang="es-MX" sz="1600" dirty="0"/>
          </a:p>
        </p:txBody>
      </p:sp>
    </p:spTree>
    <p:extLst>
      <p:ext uri="{BB962C8B-B14F-4D97-AF65-F5344CB8AC3E}">
        <p14:creationId xmlns:p14="http://schemas.microsoft.com/office/powerpoint/2010/main" val="22388430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sz="2800" b="1" dirty="0" smtClean="0"/>
              <a:t>RMF</a:t>
            </a:r>
            <a:endParaRPr lang="es-MX" sz="2800" b="1" dirty="0"/>
          </a:p>
        </p:txBody>
      </p:sp>
      <p:sp>
        <p:nvSpPr>
          <p:cNvPr id="3" name="2 Marcador de contenido"/>
          <p:cNvSpPr>
            <a:spLocks noGrp="1"/>
          </p:cNvSpPr>
          <p:nvPr>
            <p:ph sz="quarter" idx="1"/>
          </p:nvPr>
        </p:nvSpPr>
        <p:spPr/>
        <p:txBody>
          <a:bodyPr>
            <a:normAutofit/>
          </a:bodyPr>
          <a:lstStyle/>
          <a:p>
            <a:pPr>
              <a:lnSpc>
                <a:spcPct val="160000"/>
              </a:lnSpc>
            </a:pPr>
            <a:r>
              <a:rPr lang="es-MX" sz="1900" b="1" dirty="0">
                <a:latin typeface="+mj-lt"/>
              </a:rPr>
              <a:t>Presentación de la declaración anual por intereses reales y caso en que se releva </a:t>
            </a:r>
            <a:r>
              <a:rPr lang="es-MX" sz="1900" b="1" dirty="0" smtClean="0">
                <a:latin typeface="+mj-lt"/>
              </a:rPr>
              <a:t>de presentar </a:t>
            </a:r>
            <a:r>
              <a:rPr lang="es-MX" sz="1900" b="1" dirty="0">
                <a:latin typeface="+mj-lt"/>
              </a:rPr>
              <a:t>el aviso de actualización de actividades económicas y obligaciones</a:t>
            </a:r>
          </a:p>
          <a:p>
            <a:pPr algn="just">
              <a:lnSpc>
                <a:spcPct val="150000"/>
              </a:lnSpc>
            </a:pPr>
            <a:r>
              <a:rPr lang="es-MX" sz="1600" dirty="0"/>
              <a:t>3.17.2. Para los efectos del artículo 136, fracción II de la Ley del ISR, las personas físicas </a:t>
            </a:r>
            <a:r>
              <a:rPr lang="es-MX" sz="1600" dirty="0"/>
              <a:t>que únicamente </a:t>
            </a:r>
            <a:r>
              <a:rPr lang="es-MX" sz="1600" dirty="0"/>
              <a:t>perciban ingresos acumulables de los señalados en el Título IV, Capítulo VI </a:t>
            </a:r>
            <a:r>
              <a:rPr lang="es-MX" sz="1600" dirty="0"/>
              <a:t>de la </a:t>
            </a:r>
            <a:r>
              <a:rPr lang="es-MX" sz="1600" dirty="0"/>
              <a:t>citada Ley, cuyos intereses reales en el ejercicio excedan de un monto de $</a:t>
            </a:r>
            <a:r>
              <a:rPr lang="es-MX" sz="1600" dirty="0"/>
              <a:t>100,000.00 (cien </a:t>
            </a:r>
            <a:r>
              <a:rPr lang="es-MX" sz="1600" dirty="0"/>
              <a:t>mil pesos 00/100 M.N.), a que se refiere el artículo 135, segundo párrafo de la Ley </a:t>
            </a:r>
            <a:r>
              <a:rPr lang="es-MX" sz="1600" dirty="0"/>
              <a:t>del ISR</a:t>
            </a:r>
            <a:r>
              <a:rPr lang="es-MX" sz="1600" dirty="0"/>
              <a:t>, deberán presentar la declaración anual a través del Portal del SAT, mediante </a:t>
            </a:r>
            <a:r>
              <a:rPr lang="es-MX" sz="1600" dirty="0"/>
              <a:t>la utilización </a:t>
            </a:r>
            <a:r>
              <a:rPr lang="es-MX" sz="1600" dirty="0"/>
              <a:t>del Programa para Presentación de Declaraciones Anuales de las </a:t>
            </a:r>
            <a:r>
              <a:rPr lang="es-MX" sz="1600" dirty="0"/>
              <a:t>Personas Físicas</a:t>
            </a:r>
            <a:r>
              <a:rPr lang="es-MX" sz="1600" dirty="0"/>
              <a:t>.</a:t>
            </a:r>
          </a:p>
          <a:p>
            <a:pPr algn="just">
              <a:lnSpc>
                <a:spcPct val="150000"/>
              </a:lnSpc>
            </a:pPr>
            <a:r>
              <a:rPr lang="es-MX" sz="1600" dirty="0"/>
              <a:t>Las personas físicas que además de los ingresos mencionados en el párrafo </a:t>
            </a:r>
            <a:r>
              <a:rPr lang="es-MX" sz="1600" dirty="0"/>
              <a:t>anterior, obtengan </a:t>
            </a:r>
            <a:r>
              <a:rPr lang="es-MX" sz="1600" dirty="0"/>
              <a:t>ingresos de los señalados en otros capítulos del Título IV de la Ley del ISR y </a:t>
            </a:r>
            <a:r>
              <a:rPr lang="es-MX" sz="1600" dirty="0"/>
              <a:t>se encuentren </a:t>
            </a:r>
            <a:r>
              <a:rPr lang="es-MX" sz="1600" dirty="0"/>
              <a:t>obligadas a presentar la declaración anual a que se refiere el artículo 150 de </a:t>
            </a:r>
            <a:r>
              <a:rPr lang="es-MX" sz="1600" dirty="0"/>
              <a:t>la Ley </a:t>
            </a:r>
            <a:r>
              <a:rPr lang="es-MX" sz="1600" dirty="0"/>
              <a:t>del ISR, quedan relevadas de presentar el aviso de actualización de </a:t>
            </a:r>
            <a:r>
              <a:rPr lang="es-MX" sz="1600" dirty="0"/>
              <a:t>actividades económicas </a:t>
            </a:r>
            <a:r>
              <a:rPr lang="es-MX" sz="1600" dirty="0"/>
              <a:t>y obligaciones ante el RFC por los ingresos derivados de intereses, </a:t>
            </a:r>
            <a:r>
              <a:rPr lang="es-MX" sz="1600" dirty="0"/>
              <a:t>siempre que </a:t>
            </a:r>
            <a:r>
              <a:rPr lang="es-MX" sz="1600" dirty="0"/>
              <a:t>se encuentren inscritas en el RFC por esos otros ingresos.</a:t>
            </a:r>
          </a:p>
        </p:txBody>
      </p:sp>
    </p:spTree>
    <p:extLst>
      <p:ext uri="{BB962C8B-B14F-4D97-AF65-F5344CB8AC3E}">
        <p14:creationId xmlns:p14="http://schemas.microsoft.com/office/powerpoint/2010/main" val="22763580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sz="2800" b="1" dirty="0" smtClean="0"/>
              <a:t>Art 98 caso específico salarios </a:t>
            </a:r>
            <a:endParaRPr lang="es-MX" sz="2800" b="1" dirty="0"/>
          </a:p>
        </p:txBody>
      </p:sp>
      <p:sp>
        <p:nvSpPr>
          <p:cNvPr id="3" name="2 Marcador de contenido"/>
          <p:cNvSpPr>
            <a:spLocks noGrp="1"/>
          </p:cNvSpPr>
          <p:nvPr>
            <p:ph sz="quarter" idx="1"/>
          </p:nvPr>
        </p:nvSpPr>
        <p:spPr/>
        <p:txBody>
          <a:bodyPr>
            <a:normAutofit/>
          </a:bodyPr>
          <a:lstStyle/>
          <a:p>
            <a:pPr algn="just">
              <a:lnSpc>
                <a:spcPct val="150000"/>
              </a:lnSpc>
            </a:pPr>
            <a:r>
              <a:rPr lang="es-MX" sz="1500" dirty="0"/>
              <a:t>Artículo 98. </a:t>
            </a:r>
            <a:r>
              <a:rPr lang="es-MX" sz="1500" dirty="0"/>
              <a:t>Los contribuyentes que obtengan ingresos de los señalados en este Capítulo, además de efectuar los pagos de este impuesto, tendrán las siguientes obligaciones</a:t>
            </a:r>
            <a:r>
              <a:rPr lang="es-MX" sz="1500" dirty="0" smtClean="0"/>
              <a:t>:</a:t>
            </a:r>
          </a:p>
          <a:p>
            <a:pPr algn="just">
              <a:lnSpc>
                <a:spcPct val="150000"/>
              </a:lnSpc>
            </a:pPr>
            <a:r>
              <a:rPr lang="es-MX" sz="1500" dirty="0"/>
              <a:t>III. Presentar declaración anual en los siguientes casos: </a:t>
            </a:r>
            <a:endParaRPr lang="es-MX" sz="1500" dirty="0" smtClean="0"/>
          </a:p>
          <a:p>
            <a:pPr algn="just">
              <a:lnSpc>
                <a:spcPct val="150000"/>
              </a:lnSpc>
            </a:pPr>
            <a:r>
              <a:rPr lang="es-MX" sz="1500" dirty="0" smtClean="0"/>
              <a:t>a</a:t>
            </a:r>
            <a:r>
              <a:rPr lang="es-MX" sz="1500" dirty="0"/>
              <a:t>) Cuando además obtengan ingresos acumulables distintos de los señalados en este Capítulo. </a:t>
            </a:r>
            <a:endParaRPr lang="es-MX" sz="1500" dirty="0" smtClean="0"/>
          </a:p>
          <a:p>
            <a:pPr algn="just">
              <a:lnSpc>
                <a:spcPct val="150000"/>
              </a:lnSpc>
            </a:pPr>
            <a:r>
              <a:rPr lang="es-MX" sz="1500" dirty="0" smtClean="0"/>
              <a:t>b</a:t>
            </a:r>
            <a:r>
              <a:rPr lang="es-MX" sz="1500" dirty="0"/>
              <a:t>) Cuando se hubiera comunicado por escrito al retenedor que se presentará declaración anual. </a:t>
            </a:r>
            <a:endParaRPr lang="es-MX" sz="1500" dirty="0" smtClean="0"/>
          </a:p>
          <a:p>
            <a:pPr algn="just">
              <a:lnSpc>
                <a:spcPct val="150000"/>
              </a:lnSpc>
            </a:pPr>
            <a:r>
              <a:rPr lang="es-MX" sz="1500" dirty="0" smtClean="0"/>
              <a:t>c</a:t>
            </a:r>
            <a:r>
              <a:rPr lang="es-MX" sz="1500" dirty="0"/>
              <a:t>) Cuando dejen de prestar servicios antes del 31 de diciembre del año de que se trate o cuando se hubiesen prestado servicios a dos o más empleadores en forma simultánea. </a:t>
            </a:r>
            <a:endParaRPr lang="es-MX" sz="1500" dirty="0" smtClean="0"/>
          </a:p>
          <a:p>
            <a:pPr algn="just">
              <a:lnSpc>
                <a:spcPct val="150000"/>
              </a:lnSpc>
            </a:pPr>
            <a:r>
              <a:rPr lang="es-MX" sz="1500" dirty="0" smtClean="0"/>
              <a:t>d</a:t>
            </a:r>
            <a:r>
              <a:rPr lang="es-MX" sz="1500" dirty="0"/>
              <a:t>) Cuando obtengan ingresos, por los conceptos a que se refiere este Capítulo, de fuente de riqueza ubicada en el extranjero o provenientes de personas no obligadas a efectuar las retenciones del artículo 96 de esta Ley. </a:t>
            </a:r>
            <a:endParaRPr lang="es-MX" sz="1500" dirty="0" smtClean="0"/>
          </a:p>
          <a:p>
            <a:pPr algn="just">
              <a:lnSpc>
                <a:spcPct val="150000"/>
              </a:lnSpc>
            </a:pPr>
            <a:r>
              <a:rPr lang="es-MX" sz="1500" dirty="0" smtClean="0"/>
              <a:t>e</a:t>
            </a:r>
            <a:r>
              <a:rPr lang="es-MX" sz="1500" dirty="0"/>
              <a:t>) Cuando obtengan ingresos anuales por los conceptos a que se refiere este Capítulo que excedan de $400,000.00. </a:t>
            </a:r>
            <a:endParaRPr lang="es-MX" sz="1500" dirty="0"/>
          </a:p>
        </p:txBody>
      </p:sp>
    </p:spTree>
    <p:extLst>
      <p:ext uri="{BB962C8B-B14F-4D97-AF65-F5344CB8AC3E}">
        <p14:creationId xmlns:p14="http://schemas.microsoft.com/office/powerpoint/2010/main" val="11319092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832338"/>
            <a:ext cx="10515600" cy="858350"/>
          </a:xfrm>
        </p:spPr>
        <p:txBody>
          <a:bodyPr>
            <a:normAutofit/>
          </a:bodyPr>
          <a:lstStyle/>
          <a:p>
            <a:r>
              <a:rPr lang="es-MX" sz="3200" b="1" dirty="0" smtClean="0"/>
              <a:t>Disposiciones generales</a:t>
            </a:r>
            <a:endParaRPr lang="es-MX" sz="3200" b="1" dirty="0"/>
          </a:p>
        </p:txBody>
      </p:sp>
      <p:sp>
        <p:nvSpPr>
          <p:cNvPr id="3" name="2 Marcador de contenido"/>
          <p:cNvSpPr>
            <a:spLocks noGrp="1"/>
          </p:cNvSpPr>
          <p:nvPr>
            <p:ph sz="quarter" idx="1"/>
          </p:nvPr>
        </p:nvSpPr>
        <p:spPr/>
        <p:txBody>
          <a:bodyPr>
            <a:normAutofit/>
          </a:bodyPr>
          <a:lstStyle/>
          <a:p>
            <a:pPr algn="just">
              <a:lnSpc>
                <a:spcPct val="150000"/>
              </a:lnSpc>
            </a:pPr>
            <a:r>
              <a:rPr lang="es-MX" sz="1400" dirty="0"/>
              <a:t>Artículo 90. Están obligadas al pago del impuesto establecido en este Título, las personas físicas residentes en México que obtengan ingresos en efectivo, en bienes, devengado cuando en los términos de este Título señale, en crédito, en servicios en los casos que señale esta Ley, o de cualquier otro tipo. También están obligadas al pago del impuesto, las personas físicas residentes en el extranjero que realicen actividades empresariales o presten servicios personales independientes, en el país, a través de un establecimiento permanente, por los ingresos atribuibles a éste. </a:t>
            </a:r>
            <a:endParaRPr lang="es-MX" sz="1400" dirty="0" smtClean="0"/>
          </a:p>
          <a:p>
            <a:pPr algn="just">
              <a:lnSpc>
                <a:spcPct val="150000"/>
              </a:lnSpc>
            </a:pPr>
            <a:r>
              <a:rPr lang="es-MX" sz="1400" dirty="0" smtClean="0"/>
              <a:t>Las </a:t>
            </a:r>
            <a:r>
              <a:rPr lang="es-MX" sz="1400" dirty="0"/>
              <a:t>personas físicas residentes en México están obligadas a informar, en la declaración del ejercicio, sobre los préstamos, los donativos y los premios, obtenidos en el mismo, siempre que éstos, en lo individual o en su conjunto, excedan de $</a:t>
            </a:r>
            <a:r>
              <a:rPr lang="es-MX" sz="1400" b="1" dirty="0"/>
              <a:t>600,000.00</a:t>
            </a:r>
            <a:r>
              <a:rPr lang="es-MX" sz="1400" dirty="0"/>
              <a:t>.</a:t>
            </a:r>
            <a:endParaRPr lang="es-MX" sz="1400" dirty="0">
              <a:latin typeface="Arial" pitchFamily="34" charset="0"/>
              <a:cs typeface="Arial" pitchFamily="34" charset="0"/>
            </a:endParaRPr>
          </a:p>
        </p:txBody>
      </p:sp>
    </p:spTree>
    <p:extLst>
      <p:ext uri="{BB962C8B-B14F-4D97-AF65-F5344CB8AC3E}">
        <p14:creationId xmlns:p14="http://schemas.microsoft.com/office/powerpoint/2010/main" val="21643147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sz="2800" b="1" dirty="0" smtClean="0"/>
              <a:t>RMF</a:t>
            </a:r>
            <a:endParaRPr lang="es-MX" sz="2800" b="1" dirty="0"/>
          </a:p>
        </p:txBody>
      </p:sp>
      <p:sp>
        <p:nvSpPr>
          <p:cNvPr id="3" name="2 Marcador de contenido"/>
          <p:cNvSpPr>
            <a:spLocks noGrp="1"/>
          </p:cNvSpPr>
          <p:nvPr>
            <p:ph sz="quarter" idx="1"/>
          </p:nvPr>
        </p:nvSpPr>
        <p:spPr/>
        <p:txBody>
          <a:bodyPr>
            <a:normAutofit fontScale="77500" lnSpcReduction="20000"/>
          </a:bodyPr>
          <a:lstStyle/>
          <a:p>
            <a:r>
              <a:rPr lang="es-MX" b="1" dirty="0"/>
              <a:t>Contribuyentes relevados de la obligación de presentar declaración anual del ISR</a:t>
            </a:r>
          </a:p>
          <a:p>
            <a:pPr algn="just">
              <a:lnSpc>
                <a:spcPct val="170000"/>
              </a:lnSpc>
            </a:pPr>
            <a:r>
              <a:rPr lang="es-MX" sz="1600" dirty="0"/>
              <a:t>3.17.11. Para los efectos de los artículos 81, fracción I del CFF, 98, fracción III, incisos a) y e), </a:t>
            </a:r>
            <a:r>
              <a:rPr lang="es-MX" sz="1600" dirty="0"/>
              <a:t>136, fracción </a:t>
            </a:r>
            <a:r>
              <a:rPr lang="es-MX" sz="1600" dirty="0"/>
              <a:t>II y 150, primer párrafo de la Ley del ISR, los contribuyentes personas físicas </a:t>
            </a:r>
            <a:r>
              <a:rPr lang="es-MX" sz="1600" dirty="0"/>
              <a:t>no estarán </a:t>
            </a:r>
            <a:r>
              <a:rPr lang="es-MX" sz="1600" dirty="0"/>
              <a:t>obligados a presentar su declaración anual del ISR del ejercicio 2022, sin que </a:t>
            </a:r>
            <a:r>
              <a:rPr lang="es-MX" sz="1600" dirty="0"/>
              <a:t>tal situación </a:t>
            </a:r>
            <a:r>
              <a:rPr lang="es-MX" sz="1600" dirty="0"/>
              <a:t>se considere infracción a las disposiciones fiscales, siempre que en dicho </a:t>
            </a:r>
            <a:r>
              <a:rPr lang="es-MX" sz="1600" dirty="0"/>
              <a:t>ejercicio fiscal </a:t>
            </a:r>
            <a:r>
              <a:rPr lang="es-MX" sz="1600" dirty="0"/>
              <a:t>se ubiquen en los siguientes supuestos:</a:t>
            </a:r>
          </a:p>
          <a:p>
            <a:pPr algn="just">
              <a:lnSpc>
                <a:spcPct val="170000"/>
              </a:lnSpc>
            </a:pPr>
            <a:r>
              <a:rPr lang="es-MX" sz="1600" dirty="0"/>
              <a:t>I. </a:t>
            </a:r>
            <a:r>
              <a:rPr lang="es-MX" sz="1600" dirty="0"/>
              <a:t>Hayan obtenido ingresos exclusivamente por salarios y en general por la </a:t>
            </a:r>
            <a:r>
              <a:rPr lang="es-MX" sz="1600" dirty="0"/>
              <a:t>prestación de </a:t>
            </a:r>
            <a:r>
              <a:rPr lang="es-MX" sz="1600" dirty="0"/>
              <a:t>un servicio personal subordinado de un solo empleador, siempre que no </a:t>
            </a:r>
            <a:r>
              <a:rPr lang="es-MX" sz="1600" dirty="0"/>
              <a:t>exista ISR </a:t>
            </a:r>
            <a:r>
              <a:rPr lang="es-MX" sz="1600" dirty="0"/>
              <a:t>a cargo del contribuyente en la declaración anual</a:t>
            </a:r>
            <a:r>
              <a:rPr lang="es-MX" sz="1600" dirty="0" smtClean="0"/>
              <a:t>.</a:t>
            </a:r>
          </a:p>
          <a:p>
            <a:pPr>
              <a:lnSpc>
                <a:spcPct val="170000"/>
              </a:lnSpc>
            </a:pPr>
            <a:r>
              <a:rPr lang="es-MX" sz="1600" b="1" dirty="0"/>
              <a:t>II. </a:t>
            </a:r>
            <a:r>
              <a:rPr lang="es-MX" sz="1600" dirty="0"/>
              <a:t>En su caso, hayan obtenido ingresos por intereses nominales que no hayan </a:t>
            </a:r>
            <a:r>
              <a:rPr lang="es-MX" sz="1600" dirty="0" smtClean="0"/>
              <a:t>excedido de </a:t>
            </a:r>
            <a:r>
              <a:rPr lang="es-MX" sz="1600" dirty="0"/>
              <a:t>$20,000.00 (veinte mil pesos 00/100 M.N.), en el año que provengan </a:t>
            </a:r>
            <a:r>
              <a:rPr lang="es-MX" sz="1600" dirty="0" smtClean="0"/>
              <a:t>de instituciones </a:t>
            </a:r>
            <a:r>
              <a:rPr lang="es-MX" sz="1600" dirty="0"/>
              <a:t>que componen el sistema financiero y,</a:t>
            </a:r>
          </a:p>
          <a:p>
            <a:pPr>
              <a:lnSpc>
                <a:spcPct val="170000"/>
              </a:lnSpc>
            </a:pPr>
            <a:r>
              <a:rPr lang="es-MX" sz="1600" b="1" dirty="0"/>
              <a:t>III. </a:t>
            </a:r>
            <a:r>
              <a:rPr lang="es-MX" sz="1600" dirty="0"/>
              <a:t>El empleador haya emitido el CFDI por concepto de nómina respecto de la </a:t>
            </a:r>
            <a:r>
              <a:rPr lang="es-MX" sz="1600" dirty="0" smtClean="0"/>
              <a:t>totalidad de </a:t>
            </a:r>
            <a:r>
              <a:rPr lang="es-MX" sz="1600" dirty="0"/>
              <a:t>los ingresos a que se refiere la fracción I de esta regla.</a:t>
            </a:r>
          </a:p>
          <a:p>
            <a:pPr>
              <a:lnSpc>
                <a:spcPct val="170000"/>
              </a:lnSpc>
            </a:pPr>
            <a:r>
              <a:rPr lang="es-MX" sz="1600" dirty="0"/>
              <a:t>No obstante, los contribuyentes a que se refiere la presente regla, podrán presentar </a:t>
            </a:r>
            <a:r>
              <a:rPr lang="es-MX" sz="1600" dirty="0" smtClean="0"/>
              <a:t>su declaración </a:t>
            </a:r>
            <a:r>
              <a:rPr lang="es-MX" sz="1600" dirty="0"/>
              <a:t>anual del ISR del ejercicio 2022.</a:t>
            </a:r>
          </a:p>
          <a:p>
            <a:pPr>
              <a:lnSpc>
                <a:spcPct val="170000"/>
              </a:lnSpc>
            </a:pPr>
            <a:r>
              <a:rPr lang="es-MX" sz="1600" dirty="0"/>
              <a:t>La facilidad prevista en la presente regla no resulta aplicable a los siguientes contribuyentes:</a:t>
            </a:r>
          </a:p>
          <a:p>
            <a:pPr>
              <a:lnSpc>
                <a:spcPct val="170000"/>
              </a:lnSpc>
            </a:pPr>
            <a:r>
              <a:rPr lang="es-MX" sz="1600" b="1" dirty="0"/>
              <a:t>a) </a:t>
            </a:r>
            <a:r>
              <a:rPr lang="es-MX" sz="1600" dirty="0"/>
              <a:t>Quienes hayan percibido ingresos del Capítulo I, Título IV, de la Ley del ISR, en </a:t>
            </a:r>
            <a:r>
              <a:rPr lang="es-MX" sz="1600" dirty="0" smtClean="0"/>
              <a:t>el ejercicio </a:t>
            </a:r>
            <a:r>
              <a:rPr lang="es-MX" sz="1600" dirty="0"/>
              <a:t>de que se trate por concepto de jubilación, pensión, liquidación o algún </a:t>
            </a:r>
            <a:r>
              <a:rPr lang="es-MX" sz="1600" dirty="0" smtClean="0"/>
              <a:t>tipo de </a:t>
            </a:r>
            <a:r>
              <a:rPr lang="es-MX" sz="1600" dirty="0"/>
              <a:t>indemnización laboral, de conformidad con lo establecido en el artículo </a:t>
            </a:r>
            <a:r>
              <a:rPr lang="es-MX" sz="1600" dirty="0" smtClean="0"/>
              <a:t>93, fracciones </a:t>
            </a:r>
            <a:r>
              <a:rPr lang="es-MX" sz="1600" dirty="0"/>
              <a:t>IV y XIII de la Ley del ISR.</a:t>
            </a:r>
          </a:p>
          <a:p>
            <a:pPr>
              <a:lnSpc>
                <a:spcPct val="170000"/>
              </a:lnSpc>
            </a:pPr>
            <a:r>
              <a:rPr lang="es-MX" sz="1600" b="1" dirty="0"/>
              <a:t>b) </a:t>
            </a:r>
            <a:r>
              <a:rPr lang="es-MX" sz="1600" dirty="0"/>
              <a:t>Los que estén obligados a informar, en la declaración del ejercicio, sobre </a:t>
            </a:r>
            <a:r>
              <a:rPr lang="es-MX" sz="1600" dirty="0" smtClean="0"/>
              <a:t>préstamos, donativos </a:t>
            </a:r>
            <a:r>
              <a:rPr lang="es-MX" sz="1600" dirty="0"/>
              <a:t>y premios, de acuerdo con el artículo 90, segundo párrafo de la Ley </a:t>
            </a:r>
            <a:r>
              <a:rPr lang="es-MX" sz="1600" dirty="0" smtClean="0"/>
              <a:t>del ISR</a:t>
            </a:r>
            <a:r>
              <a:rPr lang="es-MX" sz="1600" dirty="0"/>
              <a:t>.</a:t>
            </a:r>
          </a:p>
        </p:txBody>
      </p:sp>
    </p:spTree>
    <p:extLst>
      <p:ext uri="{BB962C8B-B14F-4D97-AF65-F5344CB8AC3E}">
        <p14:creationId xmlns:p14="http://schemas.microsoft.com/office/powerpoint/2010/main" val="2019460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sz="2800" b="1" dirty="0" smtClean="0"/>
              <a:t>Deducciones personales</a:t>
            </a:r>
            <a:endParaRPr lang="es-MX" sz="2800" b="1" dirty="0"/>
          </a:p>
        </p:txBody>
      </p:sp>
      <p:sp>
        <p:nvSpPr>
          <p:cNvPr id="3" name="2 Marcador de contenido"/>
          <p:cNvSpPr>
            <a:spLocks noGrp="1"/>
          </p:cNvSpPr>
          <p:nvPr>
            <p:ph sz="quarter" idx="1"/>
          </p:nvPr>
        </p:nvSpPr>
        <p:spPr/>
        <p:txBody>
          <a:bodyPr>
            <a:normAutofit/>
          </a:bodyPr>
          <a:lstStyle/>
          <a:p>
            <a:pPr algn="just">
              <a:lnSpc>
                <a:spcPct val="150000"/>
              </a:lnSpc>
            </a:pPr>
            <a:r>
              <a:rPr lang="es-MX" sz="1500" dirty="0"/>
              <a:t>Artículo 151. Las personas físicas residentes en el país que obtengan ingresos de los señalados en este Título, para calcular su impuesto anual, podrán hacer, además de las deducciones autorizadas en cada Capítulo de esta Ley que les correspondan, las siguientes deducciones personales: I. Los pagos por honorarios médicos, dentales y por servicios profesionales en materia de psicología y nutrición prestados por personas con título profesional legalmente expedido y registrado por las autoridades educativas competentes, así como los gastos hospitalarios, efectuados por el contribuyente para sí, para su cónyuge o para la persona con quien viva en concubinato y para sus ascendientes o descendientes en línea recta, siempre que dichas personas no perciban durante el año de calendario ingresos en cantidad igual o superior a la que resulte de calcular el salario mínimo general del área geográfica del contribuyente elevado al año, y se efectúen mediante cheque nominativo del contribuyente, transferencias electrónicas de fondos, desde cuentas abiertas a nombre del contribuyente en instituciones que componen el sistema financiero y las entidades que para tal efecto autorice el Banco de México o mediante tarjeta de crédito, de débito, o de servicios. </a:t>
            </a:r>
          </a:p>
        </p:txBody>
      </p:sp>
    </p:spTree>
    <p:extLst>
      <p:ext uri="{BB962C8B-B14F-4D97-AF65-F5344CB8AC3E}">
        <p14:creationId xmlns:p14="http://schemas.microsoft.com/office/powerpoint/2010/main" val="27429994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normAutofit/>
          </a:bodyPr>
          <a:lstStyle/>
          <a:p>
            <a:pPr>
              <a:lnSpc>
                <a:spcPct val="150000"/>
              </a:lnSpc>
            </a:pPr>
            <a:r>
              <a:rPr lang="es-MX" sz="1500" dirty="0"/>
              <a:t>II. Los gastos de funerales en la parte en que no excedan del salario mínimo general del área geográfica del contribuyente elevado al año, efectuados para las personas señaladas en la fracción que antecede. </a:t>
            </a:r>
            <a:endParaRPr lang="es-MX" sz="1500" dirty="0"/>
          </a:p>
          <a:p>
            <a:pPr>
              <a:lnSpc>
                <a:spcPct val="150000"/>
              </a:lnSpc>
            </a:pPr>
            <a:r>
              <a:rPr lang="es-MX" sz="1500" dirty="0"/>
              <a:t>III</a:t>
            </a:r>
            <a:r>
              <a:rPr lang="es-MX" sz="1500" dirty="0"/>
              <a:t>. </a:t>
            </a:r>
            <a:r>
              <a:rPr lang="es-MX" sz="1500" dirty="0"/>
              <a:t>Los donativos no onerosos ni remunerativos, que satisfagan los requisitos previstos en esta Ley y en las reglas generales que para el efecto establezca el Servicio de Administración </a:t>
            </a:r>
            <a:r>
              <a:rPr lang="es-MX" sz="1500" dirty="0" smtClean="0"/>
              <a:t>Tributaria</a:t>
            </a:r>
          </a:p>
          <a:p>
            <a:pPr algn="just">
              <a:lnSpc>
                <a:spcPct val="150000"/>
              </a:lnSpc>
            </a:pPr>
            <a:r>
              <a:rPr lang="es-MX" sz="1600" dirty="0"/>
              <a:t>IV. Los intereses reales efectivamente pagados en el ejercicio por créditos hipotecarios destinados a la adquisición de su casa habitación contratados con las instituciones integrantes del sistema financiero, siempre que el monto total de los créditos otorgados por dicho inmueble no exceda de setecientas cincuenta mil unidades de inversión. Para estos efectos, se considerarán como intereses reales el monto en el que los intereses efectivamente pagados en el ejercicio excedan al ajuste anual por inflación del mismo ejercicio y se determinará aplicando en lo conducente lo dispuesto en el tercer párrafo del artículo 134 de esta Ley, por el periodo que corresponda. </a:t>
            </a:r>
            <a:endParaRPr lang="es-MX" sz="1500" dirty="0"/>
          </a:p>
        </p:txBody>
      </p:sp>
    </p:spTree>
    <p:extLst>
      <p:ext uri="{BB962C8B-B14F-4D97-AF65-F5344CB8AC3E}">
        <p14:creationId xmlns:p14="http://schemas.microsoft.com/office/powerpoint/2010/main" val="11546899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normAutofit/>
          </a:bodyPr>
          <a:lstStyle/>
          <a:p>
            <a:pPr algn="just">
              <a:lnSpc>
                <a:spcPct val="150000"/>
              </a:lnSpc>
            </a:pPr>
            <a:r>
              <a:rPr lang="es-MX" sz="1600" dirty="0"/>
              <a:t>V. Las aportaciones complementarias de retiro realizadas directamente en la subcuenta de aportaciones complementarias de retiro, en los términos de la Ley de los Sistemas de Ahorro para el Retiro o a las cuentas de planes personales de retiro, así como las aportaciones voluntarias realizadas a la subcuenta de aportaciones voluntarias, siempre que en este último caso dichas aportaciones cumplan con los requisitos de permanencia establecidos para los planes de retiro conforme al segundo párrafo de esta fracción. El monto de la deducción a que se refiere esta fracción será de hasta el 10% de los ingresos acumulables del contribuyente en el ejercicio, sin que dichas aportaciones excedan del equivalente a cinco salarios mínimos generales del área geográfica del contribuyente elevados al año.</a:t>
            </a:r>
          </a:p>
        </p:txBody>
      </p:sp>
    </p:spTree>
    <p:extLst>
      <p:ext uri="{BB962C8B-B14F-4D97-AF65-F5344CB8AC3E}">
        <p14:creationId xmlns:p14="http://schemas.microsoft.com/office/powerpoint/2010/main" val="4976292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sz="2800" b="1" dirty="0" smtClean="0"/>
              <a:t>Tope deducciones personales</a:t>
            </a:r>
            <a:endParaRPr lang="es-MX" sz="2800" b="1" dirty="0"/>
          </a:p>
        </p:txBody>
      </p:sp>
      <p:sp>
        <p:nvSpPr>
          <p:cNvPr id="3" name="2 Marcador de contenido"/>
          <p:cNvSpPr>
            <a:spLocks noGrp="1"/>
          </p:cNvSpPr>
          <p:nvPr>
            <p:ph sz="quarter" idx="1"/>
          </p:nvPr>
        </p:nvSpPr>
        <p:spPr/>
        <p:txBody>
          <a:bodyPr>
            <a:normAutofit/>
          </a:bodyPr>
          <a:lstStyle/>
          <a:p>
            <a:pPr algn="just">
              <a:lnSpc>
                <a:spcPct val="150000"/>
              </a:lnSpc>
            </a:pPr>
            <a:r>
              <a:rPr lang="es-MX" sz="1600" dirty="0"/>
              <a:t>Para que procedan las deducciones a que se refieren las fracciones I y II que anteceden, se deberá acreditar mediante comprobantes fiscales, que las cantidades correspondientes fueron efectivamente pagadas en el año de calendario de que se trate a instituciones o personas residentes en el país. Si el contribuyente recupera parte de dichas cantidades, únicamente deducirá la diferencia no recuperada. </a:t>
            </a:r>
            <a:r>
              <a:rPr lang="es-MX" sz="1600" dirty="0"/>
              <a:t>Los requisitos de las deducciones establecidas en el Capítulo X de este Título no son aplicables a las deducciones personales a que se refiere este artículo. </a:t>
            </a:r>
            <a:endParaRPr lang="es-MX" sz="1600" dirty="0" smtClean="0"/>
          </a:p>
          <a:p>
            <a:pPr algn="just">
              <a:lnSpc>
                <a:spcPct val="150000"/>
              </a:lnSpc>
            </a:pPr>
            <a:r>
              <a:rPr lang="es-MX" sz="1600" dirty="0" smtClean="0"/>
              <a:t>El </a:t>
            </a:r>
            <a:r>
              <a:rPr lang="es-MX" sz="1600" dirty="0"/>
              <a:t>monto total de las deducciones que podrán efectuar los contribuyentes en los términos de este artículo, no podrá exceder de la cantidad que resulte menor entre cinco veces el valor anual de la Unidad de Medida y Actualización, o del 15% del total de los ingresos del contribuyente, incluyendo aquéllos por los que no se pague el impuesto. </a:t>
            </a:r>
            <a:r>
              <a:rPr lang="es-MX" sz="1600" dirty="0"/>
              <a:t>Lo dispuesto en este párrafo no será aplicable tratándose de la fracción V de este artículo.</a:t>
            </a:r>
          </a:p>
        </p:txBody>
      </p:sp>
    </p:spTree>
    <p:extLst>
      <p:ext uri="{BB962C8B-B14F-4D97-AF65-F5344CB8AC3E}">
        <p14:creationId xmlns:p14="http://schemas.microsoft.com/office/powerpoint/2010/main" val="13433664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dirty="0"/>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533" t="13301" b="13141"/>
          <a:stretch/>
        </p:blipFill>
        <p:spPr bwMode="auto">
          <a:xfrm>
            <a:off x="1735016" y="1721683"/>
            <a:ext cx="8780584" cy="4104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20684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dirty="0"/>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11" t="13141" r="1160" b="21474"/>
          <a:stretch/>
        </p:blipFill>
        <p:spPr bwMode="auto">
          <a:xfrm>
            <a:off x="855785" y="1954823"/>
            <a:ext cx="10574215" cy="3965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73875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graphicFrame>
        <p:nvGraphicFramePr>
          <p:cNvPr id="4" name="3 Marcador de contenido"/>
          <p:cNvGraphicFramePr>
            <a:graphicFrameLocks noGrp="1"/>
          </p:cNvGraphicFramePr>
          <p:nvPr>
            <p:ph sz="quarter" idx="1"/>
            <p:extLst>
              <p:ext uri="{D42A27DB-BD31-4B8C-83A1-F6EECF244321}">
                <p14:modId xmlns:p14="http://schemas.microsoft.com/office/powerpoint/2010/main" val="2293888926"/>
              </p:ext>
            </p:extLst>
          </p:nvPr>
        </p:nvGraphicFramePr>
        <p:xfrm>
          <a:off x="854905" y="3193280"/>
          <a:ext cx="10235126" cy="1155981"/>
        </p:xfrm>
        <a:graphic>
          <a:graphicData uri="http://schemas.openxmlformats.org/drawingml/2006/table">
            <a:tbl>
              <a:tblPr/>
              <a:tblGrid>
                <a:gridCol w="10235126"/>
              </a:tblGrid>
              <a:tr h="597473">
                <a:tc>
                  <a:txBody>
                    <a:bodyPr/>
                    <a:lstStyle/>
                    <a:p>
                      <a:pPr algn="ctr"/>
                      <a:r>
                        <a:rPr lang="es-MX" b="1">
                          <a:effectLst/>
                        </a:rPr>
                        <a:t>DOF: 26/12/2013</a:t>
                      </a:r>
                      <a:endParaRPr lang="es-MX">
                        <a:effectLst/>
                      </a:endParaRPr>
                    </a:p>
                  </a:txBody>
                  <a:tcPr marL="190500" marR="0" marT="38100" marB="38100" anchor="ctr">
                    <a:lnL>
                      <a:noFill/>
                    </a:lnL>
                    <a:lnR>
                      <a:noFill/>
                    </a:lnR>
                    <a:lnT>
                      <a:noFill/>
                    </a:lnT>
                    <a:lnB>
                      <a:noFill/>
                    </a:lnB>
                    <a:solidFill>
                      <a:srgbClr val="FFFFFF"/>
                    </a:solidFill>
                  </a:tcPr>
                </a:tc>
              </a:tr>
              <a:tr h="558508">
                <a:tc>
                  <a:txBody>
                    <a:bodyPr/>
                    <a:lstStyle/>
                    <a:p>
                      <a:pPr marL="0" indent="0" algn="just">
                        <a:spcBef>
                          <a:spcPts val="600"/>
                        </a:spcBef>
                        <a:spcAft>
                          <a:spcPts val="0"/>
                        </a:spcAft>
                      </a:pPr>
                      <a:r>
                        <a:rPr lang="es-MX" sz="1600" b="1" dirty="0">
                          <a:effectLst/>
                          <a:latin typeface="Times"/>
                        </a:rPr>
                        <a:t>DECRETO que compila diversos beneficios fiscales y establece medidas de simplificación administrativa.</a:t>
                      </a:r>
                      <a:endParaRPr lang="es-MX" sz="1600" b="1" dirty="0">
                        <a:effectLst/>
                        <a:latin typeface="Times New Roman"/>
                      </a:endParaRPr>
                    </a:p>
                  </a:txBody>
                  <a:tcPr marL="95250" marR="95250" marT="95250" marB="95250" anchor="ctr">
                    <a:lnL>
                      <a:noFill/>
                    </a:lnL>
                    <a:lnR>
                      <a:noFill/>
                    </a:lnR>
                    <a:lnT>
                      <a:noFill/>
                    </a:lnT>
                    <a:lnB>
                      <a:noFill/>
                    </a:lnB>
                    <a:solidFill>
                      <a:srgbClr val="FFFFFF"/>
                    </a:solidFill>
                  </a:tcPr>
                </a:tc>
              </a:tr>
            </a:tbl>
          </a:graphicData>
        </a:graphic>
      </p:graphicFrame>
    </p:spTree>
    <p:extLst>
      <p:ext uri="{BB962C8B-B14F-4D97-AF65-F5344CB8AC3E}">
        <p14:creationId xmlns:p14="http://schemas.microsoft.com/office/powerpoint/2010/main" val="12339211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sz="2800" b="1" dirty="0" smtClean="0"/>
              <a:t>Cálculo anual  LISR</a:t>
            </a:r>
            <a:endParaRPr lang="es-MX" sz="2800" b="1" dirty="0"/>
          </a:p>
        </p:txBody>
      </p:sp>
      <p:sp>
        <p:nvSpPr>
          <p:cNvPr id="3" name="2 Marcador de contenido"/>
          <p:cNvSpPr>
            <a:spLocks noGrp="1"/>
          </p:cNvSpPr>
          <p:nvPr>
            <p:ph sz="quarter" idx="1"/>
          </p:nvPr>
        </p:nvSpPr>
        <p:spPr/>
        <p:txBody>
          <a:bodyPr>
            <a:normAutofit/>
          </a:bodyPr>
          <a:lstStyle/>
          <a:p>
            <a:pPr algn="just">
              <a:lnSpc>
                <a:spcPct val="150000"/>
              </a:lnSpc>
            </a:pPr>
            <a:endParaRPr lang="es-MX" sz="1600" dirty="0" smtClean="0"/>
          </a:p>
          <a:p>
            <a:pPr algn="just">
              <a:lnSpc>
                <a:spcPct val="150000"/>
              </a:lnSpc>
            </a:pPr>
            <a:endParaRPr lang="es-MX" sz="1600" dirty="0"/>
          </a:p>
          <a:p>
            <a:pPr algn="just">
              <a:lnSpc>
                <a:spcPct val="150000"/>
              </a:lnSpc>
            </a:pPr>
            <a:r>
              <a:rPr lang="es-MX" sz="1600" dirty="0" smtClean="0"/>
              <a:t>Artículo </a:t>
            </a:r>
            <a:r>
              <a:rPr lang="es-MX" sz="1600" dirty="0"/>
              <a:t>152. </a:t>
            </a:r>
            <a:r>
              <a:rPr lang="es-MX" sz="1600" dirty="0"/>
              <a:t>Las personas físicas calcularán el impuesto del ejercicio sumando, a los ingresos obtenidos conforme a los Capítulos </a:t>
            </a:r>
            <a:r>
              <a:rPr lang="es-MX" sz="1600" dirty="0"/>
              <a:t>I (salarios), III( Arrendamiento), IV (Enajenación de bienes), V(adquisición de bienes), VI (Intereses), VIII (Dividendos) </a:t>
            </a:r>
            <a:r>
              <a:rPr lang="es-MX" sz="1600" dirty="0"/>
              <a:t>y </a:t>
            </a:r>
            <a:r>
              <a:rPr lang="es-MX" sz="1600" dirty="0"/>
              <a:t>IX (demás ingresos) </a:t>
            </a:r>
            <a:r>
              <a:rPr lang="es-MX" sz="1600" dirty="0"/>
              <a:t>de este Título, después de efectuar las deducciones autorizadas en dichos Capítulos, la utilidad gravable determinada conforme a la Sección I del Capítulo II de este Título, al resultado obtenido se le disminuirá, en su caso, las deducciones a que se refiere el artículo 151 de esta Ley. A la cantidad que se obtenga se le aplicará la siguiente:</a:t>
            </a:r>
          </a:p>
        </p:txBody>
      </p:sp>
    </p:spTree>
    <p:extLst>
      <p:ext uri="{BB962C8B-B14F-4D97-AF65-F5344CB8AC3E}">
        <p14:creationId xmlns:p14="http://schemas.microsoft.com/office/powerpoint/2010/main" val="36320541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8743" t="26122" r="19811" b="25160"/>
          <a:stretch/>
        </p:blipFill>
        <p:spPr bwMode="auto">
          <a:xfrm>
            <a:off x="2672858" y="1805354"/>
            <a:ext cx="6213233" cy="4106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33658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sz="3200" b="1" dirty="0"/>
              <a:t>Informativa</a:t>
            </a:r>
            <a:r>
              <a:rPr lang="es-MX" dirty="0" smtClean="0"/>
              <a:t> </a:t>
            </a:r>
            <a:r>
              <a:rPr lang="es-MX" sz="3200" b="1" dirty="0"/>
              <a:t>en la declaración anual</a:t>
            </a:r>
            <a:endParaRPr lang="es-MX" sz="3200" b="1" dirty="0"/>
          </a:p>
        </p:txBody>
      </p:sp>
      <p:sp>
        <p:nvSpPr>
          <p:cNvPr id="3" name="2 Marcador de contenido"/>
          <p:cNvSpPr>
            <a:spLocks noGrp="1"/>
          </p:cNvSpPr>
          <p:nvPr>
            <p:ph sz="quarter" idx="1"/>
          </p:nvPr>
        </p:nvSpPr>
        <p:spPr/>
        <p:txBody>
          <a:bodyPr/>
          <a:lstStyle/>
          <a:p>
            <a:pPr algn="just"/>
            <a:endParaRPr lang="es-MX" sz="1400" dirty="0" smtClean="0"/>
          </a:p>
          <a:p>
            <a:pPr algn="just"/>
            <a:endParaRPr lang="es-MX" sz="1400" dirty="0"/>
          </a:p>
          <a:p>
            <a:pPr algn="just">
              <a:lnSpc>
                <a:spcPct val="150000"/>
              </a:lnSpc>
            </a:pPr>
            <a:r>
              <a:rPr lang="es-MX" sz="1400" dirty="0" smtClean="0"/>
              <a:t>Las </a:t>
            </a:r>
            <a:r>
              <a:rPr lang="es-MX" sz="1400" dirty="0"/>
              <a:t>personas físicas residentes en México deberán informar a las autoridades fiscales, a través de los medios y formatos que para tal efecto señale el Servicio de Administración Tributaria mediante reglas de carácter general, respecto de las cantidades recibidas por los conceptos señalados en el párrafo anterior al momento de presentar la declaración anual del ejercicio fiscal en el que se obtengan</a:t>
            </a:r>
            <a:r>
              <a:rPr lang="es-MX" dirty="0"/>
              <a:t>.</a:t>
            </a:r>
          </a:p>
        </p:txBody>
      </p:sp>
    </p:spTree>
    <p:extLst>
      <p:ext uri="{BB962C8B-B14F-4D97-AF65-F5344CB8AC3E}">
        <p14:creationId xmlns:p14="http://schemas.microsoft.com/office/powerpoint/2010/main" val="37484888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normAutofit/>
          </a:bodyPr>
          <a:lstStyle/>
          <a:p>
            <a:r>
              <a:rPr lang="es-MX" sz="1600" b="1" dirty="0"/>
              <a:t>Tarifas para el cálculo de los ejercicios fiscales de 2022 y 2023</a:t>
            </a:r>
          </a:p>
          <a:p>
            <a:r>
              <a:rPr lang="es-MX" sz="1600" b="1" dirty="0"/>
              <a:t>3.17.1. </a:t>
            </a:r>
            <a:r>
              <a:rPr lang="es-MX" sz="1600" dirty="0"/>
              <a:t>Para los efectos de los artículos 97 y 152 de la Ley del ISR, la tarifa para el cálculo </a:t>
            </a:r>
            <a:r>
              <a:rPr lang="es-MX" sz="1600" dirty="0" smtClean="0"/>
              <a:t>del impuesto </a:t>
            </a:r>
            <a:r>
              <a:rPr lang="es-MX" sz="1600" dirty="0"/>
              <a:t>correspondiente a los ejercicios fiscales de 2022 y 2023, se dan a conocer en </a:t>
            </a:r>
            <a:r>
              <a:rPr lang="es-MX" sz="1600" dirty="0" smtClean="0"/>
              <a:t>el Anexo </a:t>
            </a:r>
            <a:r>
              <a:rPr lang="es-MX" sz="1600" dirty="0"/>
              <a:t>8</a:t>
            </a:r>
            <a:r>
              <a:rPr lang="es-MX" sz="1600" dirty="0" smtClean="0"/>
              <a:t>.</a:t>
            </a:r>
          </a:p>
          <a:p>
            <a:endParaRPr lang="es-MX" sz="1600" dirty="0" smtClean="0"/>
          </a:p>
          <a:p>
            <a:endParaRPr lang="es-MX" sz="1600"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9284" t="28366" r="20982" b="18269"/>
          <a:stretch/>
        </p:blipFill>
        <p:spPr bwMode="auto">
          <a:xfrm>
            <a:off x="3598987" y="2684585"/>
            <a:ext cx="4888522" cy="3691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6247895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normAutofit/>
          </a:bodyPr>
          <a:lstStyle/>
          <a:p>
            <a:pPr algn="just">
              <a:lnSpc>
                <a:spcPct val="150000"/>
              </a:lnSpc>
            </a:pPr>
            <a:r>
              <a:rPr lang="es-MX" sz="1600" dirty="0"/>
              <a:t>Contra el impuesto anual calculado en los términos de este artículo, se podrán efectuar los siguientes </a:t>
            </a:r>
            <a:r>
              <a:rPr lang="es-MX" sz="1600" dirty="0" err="1"/>
              <a:t>acreditamientos</a:t>
            </a:r>
            <a:r>
              <a:rPr lang="es-MX" sz="1600" dirty="0"/>
              <a:t>: I. El importe de los pagos provisionales efectuados durante el año de calendario. II. El impuesto acreditable en los términos de los artículos 5, 140 y 145, penúltimo párrafo, de esta Ley. En los casos en los que el impuesto a cargo del contribuyente sea menor que la cantidad que se acredite en los términos de este artículo, únicamente se podrá solicitar la devolución o efectuar la compensación del impuesto efectivamente pagado o que le hubiera sido retenido. Para los efectos de la compensación a que se refiere este párrafo, el saldo a favor se actualizará por el periodo comprendido desde el mes inmediato anterior en el que se presentó la declaración que contenga el saldo a favor y hasta el mes inmediato anterior al mes en el que se compense.</a:t>
            </a:r>
          </a:p>
        </p:txBody>
      </p:sp>
    </p:spTree>
    <p:extLst>
      <p:ext uri="{BB962C8B-B14F-4D97-AF65-F5344CB8AC3E}">
        <p14:creationId xmlns:p14="http://schemas.microsoft.com/office/powerpoint/2010/main" val="428467400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dirty="0"/>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3244" t="12980" r="13594" b="11700"/>
          <a:stretch/>
        </p:blipFill>
        <p:spPr bwMode="auto">
          <a:xfrm>
            <a:off x="1406769" y="1031630"/>
            <a:ext cx="9519139" cy="5509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558660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a:p>
        </p:txBody>
      </p:sp>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4744" r="3683" b="10577"/>
          <a:stretch/>
        </p:blipFill>
        <p:spPr bwMode="auto">
          <a:xfrm>
            <a:off x="914276" y="1629509"/>
            <a:ext cx="10246094" cy="4466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6153524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dirty="0"/>
          </a:p>
        </p:txBody>
      </p:sp>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298" t="12821" r="2873" b="13301"/>
          <a:stretch/>
        </p:blipFill>
        <p:spPr bwMode="auto">
          <a:xfrm>
            <a:off x="691660" y="1207476"/>
            <a:ext cx="10242767" cy="4736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311172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dirty="0"/>
          </a:p>
        </p:txBody>
      </p:sp>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001" t="13142" r="7467" b="11217"/>
          <a:stretch/>
        </p:blipFill>
        <p:spPr bwMode="auto">
          <a:xfrm>
            <a:off x="1688122" y="1474445"/>
            <a:ext cx="9378462" cy="4832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018809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dirty="0"/>
          </a:p>
        </p:txBody>
      </p:sp>
      <p:pic>
        <p:nvPicPr>
          <p:cNvPr id="1024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352" t="17147" r="10801" b="28365"/>
          <a:stretch/>
        </p:blipFill>
        <p:spPr bwMode="auto">
          <a:xfrm>
            <a:off x="1055077" y="1887415"/>
            <a:ext cx="10128738" cy="3985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2754842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dirty="0"/>
          </a:p>
        </p:txBody>
      </p:sp>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8290" t="25640" r="18279" b="13462"/>
          <a:stretch/>
        </p:blipFill>
        <p:spPr bwMode="auto">
          <a:xfrm>
            <a:off x="1852245" y="1758462"/>
            <a:ext cx="8253047" cy="4454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497495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a:p>
        </p:txBody>
      </p:sp>
      <p:pic>
        <p:nvPicPr>
          <p:cNvPr id="1229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371" t="14103" r="5394" b="24039"/>
          <a:stretch/>
        </p:blipFill>
        <p:spPr bwMode="auto">
          <a:xfrm>
            <a:off x="867508" y="1219199"/>
            <a:ext cx="11090031" cy="4525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060012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dirty="0"/>
          </a:p>
        </p:txBody>
      </p:sp>
      <p:pic>
        <p:nvPicPr>
          <p:cNvPr id="133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489" t="15545" r="17198" b="17948"/>
          <a:stretch/>
        </p:blipFill>
        <p:spPr bwMode="auto">
          <a:xfrm>
            <a:off x="1817077" y="1019908"/>
            <a:ext cx="8628186" cy="4865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01338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sz="3200" b="1" dirty="0"/>
              <a:t>RMF</a:t>
            </a:r>
            <a:endParaRPr lang="es-MX" sz="3200" b="1" dirty="0"/>
          </a:p>
        </p:txBody>
      </p:sp>
      <p:sp>
        <p:nvSpPr>
          <p:cNvPr id="3" name="2 Marcador de contenido"/>
          <p:cNvSpPr>
            <a:spLocks noGrp="1"/>
          </p:cNvSpPr>
          <p:nvPr>
            <p:ph sz="quarter" idx="1"/>
          </p:nvPr>
        </p:nvSpPr>
        <p:spPr/>
        <p:txBody>
          <a:bodyPr>
            <a:normAutofit/>
          </a:bodyPr>
          <a:lstStyle/>
          <a:p>
            <a:r>
              <a:rPr lang="es-MX" sz="2000" b="1" dirty="0">
                <a:latin typeface="+mj-lt"/>
                <a:ea typeface="+mj-ea"/>
                <a:cs typeface="+mj-cs"/>
              </a:rPr>
              <a:t>Presentación de la declaración anual por préstamos, donativos, premios, y casos </a:t>
            </a:r>
            <a:r>
              <a:rPr lang="es-MX" sz="2000" b="1" dirty="0">
                <a:latin typeface="+mj-lt"/>
                <a:ea typeface="+mj-ea"/>
                <a:cs typeface="+mj-cs"/>
              </a:rPr>
              <a:t>en que </a:t>
            </a:r>
            <a:r>
              <a:rPr lang="es-MX" sz="2000" b="1" dirty="0">
                <a:latin typeface="+mj-lt"/>
                <a:ea typeface="+mj-ea"/>
                <a:cs typeface="+mj-cs"/>
              </a:rPr>
              <a:t>se releva de presentar el aviso de actualización de actividades económicas </a:t>
            </a:r>
            <a:r>
              <a:rPr lang="es-MX" sz="2000" b="1" dirty="0">
                <a:latin typeface="+mj-lt"/>
                <a:ea typeface="+mj-ea"/>
                <a:cs typeface="+mj-cs"/>
              </a:rPr>
              <a:t>y obligaciones</a:t>
            </a:r>
            <a:endParaRPr lang="es-MX" sz="2000" b="1" dirty="0">
              <a:latin typeface="+mj-lt"/>
              <a:ea typeface="+mj-ea"/>
              <a:cs typeface="+mj-cs"/>
            </a:endParaRPr>
          </a:p>
          <a:p>
            <a:r>
              <a:rPr lang="es-MX" sz="1600" dirty="0"/>
              <a:t>3.11.1. Para los efectos de los artículos 90, segundo y tercer párrafos, así como 138, último </a:t>
            </a:r>
            <a:r>
              <a:rPr lang="es-MX" sz="1600" dirty="0"/>
              <a:t>párrafo de </a:t>
            </a:r>
            <a:r>
              <a:rPr lang="es-MX" sz="1600" dirty="0"/>
              <a:t>la Ley del ISR, las personas físicas residentes en México que únicamente </a:t>
            </a:r>
            <a:r>
              <a:rPr lang="es-MX" sz="1600" dirty="0"/>
              <a:t>obtuvieron ingresos </a:t>
            </a:r>
            <a:r>
              <a:rPr lang="es-MX" sz="1600" dirty="0"/>
              <a:t>en el ejercicio fiscal por concepto de préstamos, donativos y premios, que en </a:t>
            </a:r>
            <a:r>
              <a:rPr lang="es-MX" sz="1600" dirty="0"/>
              <a:t>lo individual </a:t>
            </a:r>
            <a:r>
              <a:rPr lang="es-MX" sz="1600" dirty="0"/>
              <a:t>o en su conjunto excedan de $600,000.00 (seiscientos mil pesos 00/100 M.N</a:t>
            </a:r>
            <a:r>
              <a:rPr lang="es-MX" sz="1600" dirty="0"/>
              <a:t>.), deberán </a:t>
            </a:r>
            <a:r>
              <a:rPr lang="es-MX" sz="1600" dirty="0"/>
              <a:t>informar en la declaración del ejercicio fiscal, dichos ingresos.</a:t>
            </a:r>
          </a:p>
          <a:p>
            <a:r>
              <a:rPr lang="es-MX" sz="1600" dirty="0"/>
              <a:t>Asimismo, las personas físicas que obtengan ingresos por los que deban </a:t>
            </a:r>
            <a:r>
              <a:rPr lang="es-MX" sz="1600" dirty="0"/>
              <a:t>presentar declaración </a:t>
            </a:r>
            <a:r>
              <a:rPr lang="es-MX" sz="1600" dirty="0"/>
              <a:t>anual, además de los ingresos mencionados en el párrafo anterior, </a:t>
            </a:r>
            <a:r>
              <a:rPr lang="es-MX" sz="1600" dirty="0"/>
              <a:t>quedarán relevados </a:t>
            </a:r>
            <a:r>
              <a:rPr lang="es-MX" sz="1600" dirty="0"/>
              <a:t>de presentar el aviso de actualización de actividades económicas y </a:t>
            </a:r>
            <a:r>
              <a:rPr lang="es-MX" sz="1600" dirty="0"/>
              <a:t>obligaciones ante </a:t>
            </a:r>
            <a:r>
              <a:rPr lang="es-MX" sz="1600" dirty="0"/>
              <a:t>el RFC por los ingresos exentos, siempre que se encuentren inscritos en el RFC </a:t>
            </a:r>
            <a:r>
              <a:rPr lang="es-MX" sz="1600" dirty="0"/>
              <a:t>por los </a:t>
            </a:r>
            <a:r>
              <a:rPr lang="es-MX" sz="1600" dirty="0"/>
              <a:t>demás ingresos.</a:t>
            </a:r>
          </a:p>
        </p:txBody>
      </p:sp>
    </p:spTree>
    <p:extLst>
      <p:ext uri="{BB962C8B-B14F-4D97-AF65-F5344CB8AC3E}">
        <p14:creationId xmlns:p14="http://schemas.microsoft.com/office/powerpoint/2010/main" val="231109403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dirty="0"/>
          </a:p>
        </p:txBody>
      </p:sp>
      <p:pic>
        <p:nvPicPr>
          <p:cNvPr id="1433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551" t="15385" r="7828" b="34134"/>
          <a:stretch/>
        </p:blipFill>
        <p:spPr bwMode="auto">
          <a:xfrm>
            <a:off x="762000" y="1834662"/>
            <a:ext cx="10750062" cy="3692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877137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dirty="0"/>
          </a:p>
        </p:txBody>
      </p:sp>
      <p:pic>
        <p:nvPicPr>
          <p:cNvPr id="1536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362" t="13783" r="8548" b="18429"/>
          <a:stretch/>
        </p:blipFill>
        <p:spPr bwMode="auto">
          <a:xfrm>
            <a:off x="820616" y="1172308"/>
            <a:ext cx="10550769" cy="4958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2160346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a:p>
        </p:txBody>
      </p:sp>
      <p:pic>
        <p:nvPicPr>
          <p:cNvPr id="1638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091" t="14263" r="8638" b="16506"/>
          <a:stretch/>
        </p:blipFill>
        <p:spPr bwMode="auto">
          <a:xfrm>
            <a:off x="762001" y="1113693"/>
            <a:ext cx="10574216" cy="5064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795100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dirty="0"/>
          </a:p>
        </p:txBody>
      </p:sp>
      <p:pic>
        <p:nvPicPr>
          <p:cNvPr id="1741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7209" t="13302" r="17919" b="12339"/>
          <a:stretch/>
        </p:blipFill>
        <p:spPr bwMode="auto">
          <a:xfrm>
            <a:off x="2074984" y="949568"/>
            <a:ext cx="8440615" cy="54395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108285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a:p>
        </p:txBody>
      </p:sp>
      <p:pic>
        <p:nvPicPr>
          <p:cNvPr id="1843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461" t="13141" r="7558" b="15064"/>
          <a:stretch/>
        </p:blipFill>
        <p:spPr bwMode="auto">
          <a:xfrm>
            <a:off x="691660" y="797168"/>
            <a:ext cx="10796955" cy="5251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787034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a:p>
        </p:txBody>
      </p:sp>
      <p:pic>
        <p:nvPicPr>
          <p:cNvPr id="1945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722" t="13301" r="11251" b="27083"/>
          <a:stretch/>
        </p:blipFill>
        <p:spPr bwMode="auto">
          <a:xfrm>
            <a:off x="1137138" y="1359877"/>
            <a:ext cx="10152185" cy="4360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942101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a:p>
        </p:txBody>
      </p:sp>
      <p:pic>
        <p:nvPicPr>
          <p:cNvPr id="2048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182" t="14423" r="8548" b="19231"/>
          <a:stretch/>
        </p:blipFill>
        <p:spPr bwMode="auto">
          <a:xfrm>
            <a:off x="1066800" y="1172307"/>
            <a:ext cx="10574215" cy="4853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710189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dirty="0"/>
          </a:p>
        </p:txBody>
      </p:sp>
      <p:pic>
        <p:nvPicPr>
          <p:cNvPr id="2150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533" t="13141" r="10891" b="12980"/>
          <a:stretch/>
        </p:blipFill>
        <p:spPr bwMode="auto">
          <a:xfrm>
            <a:off x="844061" y="1091349"/>
            <a:ext cx="9566031" cy="5121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631932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dirty="0"/>
          </a:p>
        </p:txBody>
      </p:sp>
      <p:pic>
        <p:nvPicPr>
          <p:cNvPr id="225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821" t="13782" r="8458" b="19391"/>
          <a:stretch/>
        </p:blipFill>
        <p:spPr bwMode="auto">
          <a:xfrm>
            <a:off x="879230" y="1254369"/>
            <a:ext cx="10632832" cy="4888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176609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a:p>
        </p:txBody>
      </p:sp>
      <p:pic>
        <p:nvPicPr>
          <p:cNvPr id="2355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091" t="14584" r="10351" b="22276"/>
          <a:stretch/>
        </p:blipFill>
        <p:spPr bwMode="auto">
          <a:xfrm>
            <a:off x="844062" y="1512278"/>
            <a:ext cx="10351478" cy="4618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67531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normAutofit fontScale="55000" lnSpcReduction="20000"/>
          </a:bodyPr>
          <a:lstStyle/>
          <a:p>
            <a:pPr algn="just"/>
            <a:r>
              <a:rPr lang="es-MX" dirty="0"/>
              <a:t>RENTA. EL ARTÍCULO 107, PÁRRAFO ÚLTIMO, DE LA LEY DELIMPUESTO RELATIVO ABROGADA, NO TRANSGREDE EL PRINCIPIODE PROPORCIONALIDAD TRIBUTARIA. De los antecedentes legislativos del artículo citado, se advierte que la hipótesis </a:t>
            </a:r>
            <a:r>
              <a:rPr lang="es-MX" dirty="0" smtClean="0"/>
              <a:t>normativa consistente </a:t>
            </a:r>
            <a:r>
              <a:rPr lang="es-MX" dirty="0"/>
              <a:t>en que se considerarán ingresos omitidos los préstamos y los donativos que no </a:t>
            </a:r>
            <a:r>
              <a:rPr lang="es-MX" dirty="0" smtClean="0"/>
              <a:t>se declaren </a:t>
            </a:r>
            <a:r>
              <a:rPr lang="es-MX" dirty="0"/>
              <a:t>o se informen a las autoridades fiscales, surgió de la necesidad de controlar </a:t>
            </a:r>
            <a:r>
              <a:rPr lang="es-MX" dirty="0" smtClean="0"/>
              <a:t>ciertas conductas </a:t>
            </a:r>
            <a:r>
              <a:rPr lang="es-MX" dirty="0"/>
              <a:t>de los contribuyentes, como la simulación de préstamos y otras operaciones con el único fin de evitar el pago del impuesto, y para inhibir esas conductas evasoras, se estableció </a:t>
            </a:r>
            <a:r>
              <a:rPr lang="es-MX" dirty="0" smtClean="0"/>
              <a:t>la obligación </a:t>
            </a:r>
            <a:r>
              <a:rPr lang="es-MX" dirty="0"/>
              <a:t>de informar respecto de los "préstamos" obtenidos, en el caso de personas físicas, </a:t>
            </a:r>
            <a:r>
              <a:rPr lang="es-MX" dirty="0" smtClean="0"/>
              <a:t>a más </a:t>
            </a:r>
            <a:r>
              <a:rPr lang="es-MX" dirty="0"/>
              <a:t>tardar en la declaración del ejercicio de que se trate, pues de omitirse dicho informe, </a:t>
            </a:r>
            <a:r>
              <a:rPr lang="es-MX" dirty="0" smtClean="0"/>
              <a:t>las cantidades </a:t>
            </a:r>
            <a:r>
              <a:rPr lang="es-MX" dirty="0"/>
              <a:t>obtenidas deben considerarse como ingresos acumulables. Lo anterior atiende </a:t>
            </a:r>
            <a:r>
              <a:rPr lang="es-MX" dirty="0" smtClean="0"/>
              <a:t>a que </a:t>
            </a:r>
            <a:r>
              <a:rPr lang="es-MX" dirty="0"/>
              <a:t>si un contribuyente afirma haber recibido cantidades por concepto de "préstamos", </a:t>
            </a:r>
            <a:r>
              <a:rPr lang="es-MX" dirty="0" smtClean="0"/>
              <a:t>pero no </a:t>
            </a:r>
            <a:r>
              <a:rPr lang="es-MX" dirty="0"/>
              <a:t>lo informó en el momento oportuno, sino hasta que fue descubierto por la autoridad fiscal en el ejercicio de sus facultades de comprobación, ello es revelador de que percibió ingresos, objeto del impuesto, que pretendió no declarar. La presunción en estudio obedece a </a:t>
            </a:r>
            <a:r>
              <a:rPr lang="es-MX" dirty="0" smtClean="0"/>
              <a:t>criterios de </a:t>
            </a:r>
            <a:r>
              <a:rPr lang="es-MX" dirty="0"/>
              <a:t>razonabilidad, es decir, no se estableció arbitrariamente, sino que se atendió a la </a:t>
            </a:r>
            <a:r>
              <a:rPr lang="es-MX" dirty="0" smtClean="0"/>
              <a:t>naturaleza del </a:t>
            </a:r>
            <a:r>
              <a:rPr lang="es-MX" dirty="0"/>
              <a:t>acto para otorgar una consecuencia, lo que resulta incluso justificable, sobre todo si </a:t>
            </a:r>
            <a:r>
              <a:rPr lang="es-MX" dirty="0" smtClean="0"/>
              <a:t>se parte </a:t>
            </a:r>
            <a:r>
              <a:rPr lang="es-MX" dirty="0"/>
              <a:t>del hecho de que la determinación presuntiva de contribuciones tiene lugar cuando el sujeto obligado del tributo transgrede el principio de buena fe; sin que dicho artículo </a:t>
            </a:r>
            <a:r>
              <a:rPr lang="es-MX" dirty="0" smtClean="0"/>
              <a:t>provoque que </a:t>
            </a:r>
            <a:r>
              <a:rPr lang="es-MX" dirty="0"/>
              <a:t>se graven "los préstamos", que por definición serían cantidades que no pertenecen al contribuyente y que, por tanto, está obligado a restituirlas, sino que se graven las </a:t>
            </a:r>
            <a:r>
              <a:rPr lang="es-MX" dirty="0" smtClean="0"/>
              <a:t>cantidades percibidas </a:t>
            </a:r>
            <a:r>
              <a:rPr lang="es-MX" dirty="0"/>
              <a:t>en el ejercicio que, por la omisión de informar que se trataba de "préstamos", </a:t>
            </a:r>
            <a:r>
              <a:rPr lang="es-MX" dirty="0" smtClean="0"/>
              <a:t>se presumen </a:t>
            </a:r>
            <a:r>
              <a:rPr lang="es-MX" dirty="0"/>
              <a:t>ingresos acumulables, pues con ello, se busca evitar la existencia de </a:t>
            </a:r>
            <a:r>
              <a:rPr lang="es-MX" dirty="0" smtClean="0"/>
              <a:t>conductas evasoras </a:t>
            </a:r>
            <a:r>
              <a:rPr lang="es-MX" dirty="0"/>
              <a:t>como la de omitir declarar ingresos para disminuir la base gravable del impuesto, ocultando las cantidades reales que perciba el contribuyente en el ejercicio, por tanto, el artículo 107, último párrafo, de la Ley del Impuesto sobre la Renta abrogada, no transgrede el principio de proporcionalidad tributaria, previsto en el artículo 31, fracción IV, de </a:t>
            </a:r>
            <a:r>
              <a:rPr lang="es-MX" dirty="0" smtClean="0"/>
              <a:t>la Constitución </a:t>
            </a:r>
            <a:r>
              <a:rPr lang="es-MX" dirty="0"/>
              <a:t>Política de los Estados Unidos Mexicanos. PRIMERA SALA Amparo directo en revisión 3722/2014. Arturo Mateos </a:t>
            </a:r>
            <a:r>
              <a:rPr lang="es-MX" dirty="0" err="1"/>
              <a:t>Bay</a:t>
            </a:r>
            <a:r>
              <a:rPr lang="es-MX" dirty="0"/>
              <a:t>. 4 de marzo de 2015. Cinco votos delos Ministros Arturo Zaldívar Lelo de Larrea, quien reservó su derecho para formular </a:t>
            </a:r>
            <a:r>
              <a:rPr lang="es-MX" dirty="0" err="1"/>
              <a:t>votoconcurrente</a:t>
            </a:r>
            <a:r>
              <a:rPr lang="es-MX" dirty="0"/>
              <a:t>, José Ramón Cossío Díaz, quien reservó su derecho para formular </a:t>
            </a:r>
            <a:r>
              <a:rPr lang="es-MX" dirty="0" err="1"/>
              <a:t>votoconcurrente</a:t>
            </a:r>
            <a:r>
              <a:rPr lang="es-MX" dirty="0"/>
              <a:t>, Jorge Mario Pardo Rebolledo, Olga Sánchez Cordero de García Villegas y </a:t>
            </a:r>
            <a:r>
              <a:rPr lang="es-MX" dirty="0" err="1"/>
              <a:t>AlfredoGutiérrez</a:t>
            </a:r>
            <a:r>
              <a:rPr lang="es-MX" dirty="0"/>
              <a:t> Ortiz Mena. Ponente: Jorge Mario Pardo Rebolledo. Secretario: Alejandro </a:t>
            </a:r>
            <a:r>
              <a:rPr lang="es-MX" dirty="0" err="1"/>
              <a:t>CastañónRamírez</a:t>
            </a:r>
            <a:r>
              <a:rPr lang="es-MX" dirty="0"/>
              <a:t>.</a:t>
            </a:r>
          </a:p>
        </p:txBody>
      </p:sp>
    </p:spTree>
    <p:extLst>
      <p:ext uri="{BB962C8B-B14F-4D97-AF65-F5344CB8AC3E}">
        <p14:creationId xmlns:p14="http://schemas.microsoft.com/office/powerpoint/2010/main" val="112503397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dirty="0"/>
          </a:p>
        </p:txBody>
      </p:sp>
      <p:pic>
        <p:nvPicPr>
          <p:cNvPr id="2457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641" t="13301" r="7648" b="20834"/>
          <a:stretch/>
        </p:blipFill>
        <p:spPr bwMode="auto">
          <a:xfrm>
            <a:off x="867508" y="1195753"/>
            <a:ext cx="10761786" cy="48181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882225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dirty="0"/>
          </a:p>
        </p:txBody>
      </p:sp>
      <p:pic>
        <p:nvPicPr>
          <p:cNvPr id="2560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362" t="21795" r="7287" b="21794"/>
          <a:stretch/>
        </p:blipFill>
        <p:spPr bwMode="auto">
          <a:xfrm>
            <a:off x="1055077" y="1652954"/>
            <a:ext cx="10714892" cy="41265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270751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dirty="0"/>
          </a:p>
        </p:txBody>
      </p:sp>
      <p:pic>
        <p:nvPicPr>
          <p:cNvPr id="266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091" t="13462" r="8638" b="13942"/>
          <a:stretch/>
        </p:blipFill>
        <p:spPr bwMode="auto">
          <a:xfrm>
            <a:off x="1101970" y="1008183"/>
            <a:ext cx="10574216" cy="5310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484134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dirty="0"/>
          </a:p>
        </p:txBody>
      </p:sp>
      <p:pic>
        <p:nvPicPr>
          <p:cNvPr id="276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542" t="34135" r="8007" b="19711"/>
          <a:stretch/>
        </p:blipFill>
        <p:spPr bwMode="auto">
          <a:xfrm>
            <a:off x="1078523" y="1969478"/>
            <a:ext cx="10597662" cy="3376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279046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dirty="0"/>
          </a:p>
        </p:txBody>
      </p:sp>
      <p:pic>
        <p:nvPicPr>
          <p:cNvPr id="286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760" t="12180" r="18008" b="24999"/>
          <a:stretch/>
        </p:blipFill>
        <p:spPr bwMode="auto">
          <a:xfrm>
            <a:off x="2074984" y="1195754"/>
            <a:ext cx="8487508" cy="4595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010174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dirty="0"/>
          </a:p>
        </p:txBody>
      </p:sp>
      <p:pic>
        <p:nvPicPr>
          <p:cNvPr id="296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812" t="14263" r="9539" b="12660"/>
          <a:stretch/>
        </p:blipFill>
        <p:spPr bwMode="auto">
          <a:xfrm>
            <a:off x="1277814" y="1019908"/>
            <a:ext cx="10363201" cy="53457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0625462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normAutofit/>
          </a:bodyPr>
          <a:lstStyle/>
          <a:p>
            <a:pPr algn="ctr"/>
            <a:r>
              <a:rPr lang="es-MX" sz="7200" dirty="0" smtClean="0"/>
              <a:t>RESICO</a:t>
            </a:r>
            <a:endParaRPr lang="es-MX" sz="7200" dirty="0"/>
          </a:p>
        </p:txBody>
      </p:sp>
    </p:spTree>
    <p:extLst>
      <p:ext uri="{BB962C8B-B14F-4D97-AF65-F5344CB8AC3E}">
        <p14:creationId xmlns:p14="http://schemas.microsoft.com/office/powerpoint/2010/main" val="428168817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normAutofit/>
          </a:bodyPr>
          <a:lstStyle/>
          <a:p>
            <a:pPr algn="just">
              <a:lnSpc>
                <a:spcPct val="150000"/>
              </a:lnSpc>
            </a:pPr>
            <a:r>
              <a:rPr lang="es-MX" sz="1600" dirty="0"/>
              <a:t>Artículo 113-E. Los contribuyentes personas físicas que realicen únicamente actividades empresariales, profesionales u otorguen el uso o goce temporal de bienes, podrán optar por pagar el impuesto sobre la renta en los términos establecidos en esta Sección, siempre que la totalidad de sus ingresos propios de la actividad o las actividades señaladas que realicen, obtenidos en el ejercicio inmediato anterior, no hubieran excedido de la cantidad de tres millones quinientos mil pesos.</a:t>
            </a:r>
          </a:p>
        </p:txBody>
      </p:sp>
    </p:spTree>
    <p:extLst>
      <p:ext uri="{BB962C8B-B14F-4D97-AF65-F5344CB8AC3E}">
        <p14:creationId xmlns:p14="http://schemas.microsoft.com/office/powerpoint/2010/main" val="93268007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sz="2800" b="1" dirty="0" smtClean="0"/>
              <a:t>Provisionales</a:t>
            </a:r>
            <a:endParaRPr lang="es-MX" sz="2800" b="1" dirty="0"/>
          </a:p>
        </p:txBody>
      </p:sp>
      <p:sp>
        <p:nvSpPr>
          <p:cNvPr id="3" name="2 Marcador de contenido"/>
          <p:cNvSpPr>
            <a:spLocks noGrp="1"/>
          </p:cNvSpPr>
          <p:nvPr>
            <p:ph sz="quarter" idx="1"/>
          </p:nvPr>
        </p:nvSpPr>
        <p:spPr/>
        <p:txBody>
          <a:bodyPr>
            <a:normAutofit/>
          </a:bodyPr>
          <a:lstStyle/>
          <a:p>
            <a:pPr algn="just">
              <a:lnSpc>
                <a:spcPct val="150000"/>
              </a:lnSpc>
            </a:pPr>
            <a:r>
              <a:rPr lang="es-MX" sz="1600" dirty="0"/>
              <a:t>Los contribuyentes determinarán los pagos mensuales considerando el total de los ingresos que perciban por las actividades a que se refiere el primer párrafo de este artículo y estén amparados por los comprobantes fiscales digitales por Internet efectivamente cobrados, sin incluir el impuesto al valor agregado, y sin aplicar deducción alguna, considerando la siguiente tabla: </a:t>
            </a:r>
            <a:endParaRPr lang="es-MX" sz="1600" dirty="0" smtClean="0"/>
          </a:p>
          <a:p>
            <a:pPr algn="just">
              <a:lnSpc>
                <a:spcPct val="150000"/>
              </a:lnSpc>
            </a:pPr>
            <a:endParaRPr lang="es-MX" sz="1600" dirty="0"/>
          </a:p>
        </p:txBody>
      </p:sp>
      <p:pic>
        <p:nvPicPr>
          <p:cNvPr id="307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6311" t="50000" r="14675" b="26603"/>
          <a:stretch/>
        </p:blipFill>
        <p:spPr bwMode="auto">
          <a:xfrm>
            <a:off x="2813538" y="3657600"/>
            <a:ext cx="6377354" cy="1711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044828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sz="2800" b="1" dirty="0" smtClean="0"/>
              <a:t>Compatibilidad</a:t>
            </a:r>
            <a:endParaRPr lang="es-MX" sz="2800" b="1" dirty="0"/>
          </a:p>
        </p:txBody>
      </p:sp>
      <p:sp>
        <p:nvSpPr>
          <p:cNvPr id="3" name="2 Marcador de contenido"/>
          <p:cNvSpPr>
            <a:spLocks noGrp="1"/>
          </p:cNvSpPr>
          <p:nvPr>
            <p:ph sz="quarter" idx="1"/>
          </p:nvPr>
        </p:nvSpPr>
        <p:spPr/>
        <p:txBody>
          <a:bodyPr>
            <a:normAutofit/>
          </a:bodyPr>
          <a:lstStyle/>
          <a:p>
            <a:pPr algn="just">
              <a:lnSpc>
                <a:spcPct val="150000"/>
              </a:lnSpc>
            </a:pPr>
            <a:r>
              <a:rPr lang="es-MX" sz="1600" dirty="0"/>
              <a:t>Los contribuyentes a que se refiere este artículo también podrán aplicar lo dispuesto en esta Sección cuando además obtengan ingresos de los señalados en los Capítulos I y VI del Título IV de esta Ley, siempre que el total de los ingresos obtenidos en el ejercicio inmediato anterior por las actividades mencionadas, en su conjunto, no excedan de la cantidad a que se refiere el primer párrafo de este artículo.</a:t>
            </a:r>
          </a:p>
        </p:txBody>
      </p:sp>
    </p:spTree>
    <p:extLst>
      <p:ext uri="{BB962C8B-B14F-4D97-AF65-F5344CB8AC3E}">
        <p14:creationId xmlns:p14="http://schemas.microsoft.com/office/powerpoint/2010/main" val="24637776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sz="3200" b="1" dirty="0"/>
              <a:t>90 LISR</a:t>
            </a:r>
            <a:endParaRPr lang="es-MX" sz="3200" b="1" dirty="0"/>
          </a:p>
        </p:txBody>
      </p:sp>
      <p:sp>
        <p:nvSpPr>
          <p:cNvPr id="3" name="2 Marcador de contenido"/>
          <p:cNvSpPr>
            <a:spLocks noGrp="1"/>
          </p:cNvSpPr>
          <p:nvPr>
            <p:ph sz="quarter" idx="1"/>
          </p:nvPr>
        </p:nvSpPr>
        <p:spPr/>
        <p:txBody>
          <a:bodyPr>
            <a:normAutofit/>
          </a:bodyPr>
          <a:lstStyle/>
          <a:p>
            <a:endParaRPr lang="es-MX" sz="1600" dirty="0" smtClean="0"/>
          </a:p>
          <a:p>
            <a:endParaRPr lang="es-MX" sz="1600" dirty="0"/>
          </a:p>
          <a:p>
            <a:r>
              <a:rPr lang="es-MX" sz="1600" dirty="0" smtClean="0"/>
              <a:t>Tampoco </a:t>
            </a:r>
            <a:r>
              <a:rPr lang="es-MX" sz="1600" dirty="0"/>
              <a:t>se consideran ingresos para efectos de este Título, los ingresos por apoyos económicos o monetarios que reciban los contribuyentes a través de los programas previstos en los presupuestos de egresos, de la Federación o de las Entidades Federativas</a:t>
            </a:r>
            <a:r>
              <a:rPr lang="es-MX" sz="1600" dirty="0" smtClean="0"/>
              <a:t>.</a:t>
            </a:r>
          </a:p>
          <a:p>
            <a:endParaRPr lang="es-MX" sz="1600" dirty="0"/>
          </a:p>
          <a:p>
            <a:endParaRPr lang="es-MX" sz="1600" dirty="0" smtClean="0"/>
          </a:p>
          <a:p>
            <a:r>
              <a:rPr lang="es-MX" sz="1600" dirty="0"/>
              <a:t>Se consideran ingresos obtenidos por las personas físicas, los que les correspondan conforme al Título III de esta Ley, así como las </a:t>
            </a:r>
            <a:r>
              <a:rPr lang="es-MX" sz="1600" b="1" dirty="0"/>
              <a:t>cantidades que perciban para efectuar gastos por cuenta de terceros</a:t>
            </a:r>
            <a:r>
              <a:rPr lang="es-MX" sz="1600" dirty="0"/>
              <a:t>, </a:t>
            </a:r>
            <a:r>
              <a:rPr lang="es-MX" sz="1600" b="1" dirty="0"/>
              <a:t>salvo</a:t>
            </a:r>
            <a:r>
              <a:rPr lang="es-MX" sz="1600" dirty="0"/>
              <a:t> que dichos gastos sean respaldados con comprobantes fiscales a nombre de aquél por cuenta de quien se efectúa el gasto.</a:t>
            </a:r>
            <a:endParaRPr lang="es-MX" sz="1600" dirty="0"/>
          </a:p>
        </p:txBody>
      </p:sp>
    </p:spTree>
    <p:extLst>
      <p:ext uri="{BB962C8B-B14F-4D97-AF65-F5344CB8AC3E}">
        <p14:creationId xmlns:p14="http://schemas.microsoft.com/office/powerpoint/2010/main" val="334191818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normAutofit/>
          </a:bodyPr>
          <a:lstStyle/>
          <a:p>
            <a:pPr algn="just">
              <a:lnSpc>
                <a:spcPct val="150000"/>
              </a:lnSpc>
            </a:pPr>
            <a:r>
              <a:rPr lang="es-MX" sz="1600" dirty="0"/>
              <a:t>Artículo 113-F. Los contribuyentes a que se refiere esta Sección están obligados a presentar su declaración anual en el mes de abril del año siguiente al que corresponda la declaración, considerando el total de los ingresos que perciban por las actividades a que se refiere el primer párrafo del artículo 113-E de esta Ley en el ejercicio y estén amparados por los comprobantes fiscales digitales por Internet efectivamente cobrados, sin incluir el impuesto al valor agregado, y sin aplicar deducción alguna, conforme a la  </a:t>
            </a:r>
            <a:r>
              <a:rPr lang="es-MX" sz="1600" dirty="0" smtClean="0"/>
              <a:t>siguiente </a:t>
            </a:r>
            <a:r>
              <a:rPr lang="es-MX" sz="1600" dirty="0"/>
              <a:t>tabla</a:t>
            </a:r>
            <a:r>
              <a:rPr lang="es-MX" sz="1600" dirty="0" smtClean="0"/>
              <a:t>:</a:t>
            </a:r>
          </a:p>
          <a:p>
            <a:pPr algn="just">
              <a:lnSpc>
                <a:spcPct val="150000"/>
              </a:lnSpc>
            </a:pPr>
            <a:endParaRPr lang="es-MX" sz="1600" dirty="0"/>
          </a:p>
        </p:txBody>
      </p:sp>
      <p:pic>
        <p:nvPicPr>
          <p:cNvPr id="317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6221" t="43109" r="16206" b="31571"/>
          <a:stretch/>
        </p:blipFill>
        <p:spPr bwMode="auto">
          <a:xfrm>
            <a:off x="2989385" y="3938955"/>
            <a:ext cx="6189786" cy="1852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627719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normAutofit/>
          </a:bodyPr>
          <a:lstStyle/>
          <a:p>
            <a:pPr algn="just">
              <a:lnSpc>
                <a:spcPct val="150000"/>
              </a:lnSpc>
            </a:pPr>
            <a:r>
              <a:rPr lang="es-MX" sz="1600" dirty="0"/>
              <a:t>Los contribuyentes podrán disminuir a la cantidad que resulte, el impuesto sobre la renta pagado en las declaraciones mensuales a que se refiere el artículo 113-E de esta Ley y, en su caso, el que les retuvieron conforme al artículo 113-J de este ordenamiento. Se considera que se actualiza el supuesto previsto en el artículo 109, fracción I del Código Fiscal de la Federación, cuando los contribuyentes cancelen los comprobantes fiscales digitales por Internet, aún y cuando los receptores hayan dado efectos fiscales a los mismos.</a:t>
            </a:r>
          </a:p>
        </p:txBody>
      </p:sp>
    </p:spTree>
    <p:extLst>
      <p:ext uri="{BB962C8B-B14F-4D97-AF65-F5344CB8AC3E}">
        <p14:creationId xmlns:p14="http://schemas.microsoft.com/office/powerpoint/2010/main" val="42000716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sz="2800" b="1" dirty="0" smtClean="0"/>
              <a:t>PTU</a:t>
            </a:r>
            <a:endParaRPr lang="es-MX" sz="2800" b="1" dirty="0"/>
          </a:p>
        </p:txBody>
      </p:sp>
      <p:sp>
        <p:nvSpPr>
          <p:cNvPr id="3" name="2 Marcador de contenido"/>
          <p:cNvSpPr>
            <a:spLocks noGrp="1"/>
          </p:cNvSpPr>
          <p:nvPr>
            <p:ph sz="quarter" idx="1"/>
          </p:nvPr>
        </p:nvSpPr>
        <p:spPr/>
        <p:txBody>
          <a:bodyPr>
            <a:normAutofit/>
          </a:bodyPr>
          <a:lstStyle/>
          <a:p>
            <a:pPr algn="just">
              <a:lnSpc>
                <a:spcPct val="150000"/>
              </a:lnSpc>
            </a:pPr>
            <a:r>
              <a:rPr lang="es-MX" sz="1600" dirty="0"/>
              <a:t>Para los efectos de la participación de los trabajadores en las utilidades de las empresas, en términos de esta Sección, la renta gravable a que se refiere el inciso e) de la fracción IX del artículo 123, apartado A de la Constitución Política de los Estados Unidos Mexicanos y los artículos 120 y 127, fracción III de la Ley Federal del Trabajo, será determinada por el contribuyente al disminuir de la totalidad de los ingresos del ejercicio efectivamente cobrados y amparados por los comprobantes fiscales digitales por Internet, que correspondan a las actividades por las que deba determinarse la utilidad, el importe de los pagos de servicios y la adquisición de bienes o del uso o goce temporal de bienes, efectivamente pagados en el mismo ejercicio y estrictamente indispensables para la realización de las actividades por las que se deba calcular la utilidad; así como los pagos que a su vez sean exentos para el trabajador en los términos del artículo 28, fracción XXX de esta Ley.</a:t>
            </a:r>
          </a:p>
        </p:txBody>
      </p:sp>
    </p:spTree>
    <p:extLst>
      <p:ext uri="{BB962C8B-B14F-4D97-AF65-F5344CB8AC3E}">
        <p14:creationId xmlns:p14="http://schemas.microsoft.com/office/powerpoint/2010/main" val="87395103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just"/>
            <a:r>
              <a:rPr lang="es-MX" sz="2800" b="1" dirty="0" smtClean="0"/>
              <a:t>No presentación</a:t>
            </a:r>
            <a:endParaRPr lang="es-MX" sz="2800" b="1" dirty="0"/>
          </a:p>
        </p:txBody>
      </p:sp>
      <p:sp>
        <p:nvSpPr>
          <p:cNvPr id="3" name="2 Marcador de contenido"/>
          <p:cNvSpPr>
            <a:spLocks noGrp="1"/>
          </p:cNvSpPr>
          <p:nvPr>
            <p:ph sz="quarter" idx="1"/>
          </p:nvPr>
        </p:nvSpPr>
        <p:spPr/>
        <p:txBody>
          <a:bodyPr>
            <a:normAutofit/>
          </a:bodyPr>
          <a:lstStyle/>
          <a:p>
            <a:pPr algn="just">
              <a:lnSpc>
                <a:spcPct val="150000"/>
              </a:lnSpc>
            </a:pPr>
            <a:r>
              <a:rPr lang="es-MX" sz="1600" dirty="0"/>
              <a:t>Artículo 113-I. Los contribuyentes que omitan tres o más pagos mensuales en un año calendario consecutivos o no, o bien, no presenten su declaración anual, dejarán de tributar conforme a esta Sección y deberán realizarlo en los términos del Título IV, Capítulo II, Sección I o Capítulo III de esta Ley, según corresponda.</a:t>
            </a:r>
          </a:p>
        </p:txBody>
      </p:sp>
    </p:spTree>
    <p:extLst>
      <p:ext uri="{BB962C8B-B14F-4D97-AF65-F5344CB8AC3E}">
        <p14:creationId xmlns:p14="http://schemas.microsoft.com/office/powerpoint/2010/main" val="402749139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normAutofit/>
          </a:bodyPr>
          <a:lstStyle/>
          <a:p>
            <a:pPr algn="just">
              <a:lnSpc>
                <a:spcPct val="150000"/>
              </a:lnSpc>
            </a:pPr>
            <a:r>
              <a:rPr lang="es-MX" sz="1600" dirty="0"/>
              <a:t>Artículo 113-J. Cuando los contribuyentes a que se refiere el artículo 113-E de esta Ley realicen actividades empresariales, profesionales u otorguen el uso o goce temporal de bienes, a personas morales, estas últimas deberán retener, como pago mensual, el monto que resulte de aplicar la tasa del 1.25% sobre el monto de los pagos que les efectúen, sin considerar el impuesto al valor agregado, debiendo proporcionar a los contribuyentes el comprobante fiscal en el que conste el monto del impuesto retenido, el cual deberá enterarse por dicha persona moral a más tardar el día 17 del mes inmediato posterior a aquél al que corresponda el pago. El impuesto retenido en los términos de este artículo será considerado en el pago mensual que deban presentar las personas físicas.</a:t>
            </a:r>
          </a:p>
        </p:txBody>
      </p:sp>
    </p:spTree>
    <p:extLst>
      <p:ext uri="{BB962C8B-B14F-4D97-AF65-F5344CB8AC3E}">
        <p14:creationId xmlns:p14="http://schemas.microsoft.com/office/powerpoint/2010/main" val="324440884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a:p>
        </p:txBody>
      </p:sp>
      <p:pic>
        <p:nvPicPr>
          <p:cNvPr id="327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164" t="12661" r="3053" b="18910"/>
          <a:stretch/>
        </p:blipFill>
        <p:spPr bwMode="auto">
          <a:xfrm>
            <a:off x="351691" y="1113693"/>
            <a:ext cx="11031417" cy="5005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452317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dirty="0"/>
          </a:p>
        </p:txBody>
      </p:sp>
      <p:pic>
        <p:nvPicPr>
          <p:cNvPr id="337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812" t="13782" r="8368" b="15865"/>
          <a:stretch/>
        </p:blipFill>
        <p:spPr bwMode="auto">
          <a:xfrm>
            <a:off x="879230" y="1031630"/>
            <a:ext cx="10515601" cy="5146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304018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dirty="0"/>
          </a:p>
        </p:txBody>
      </p:sp>
      <p:pic>
        <p:nvPicPr>
          <p:cNvPr id="348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542" t="13782" r="8458" b="17788"/>
          <a:stretch/>
        </p:blipFill>
        <p:spPr bwMode="auto">
          <a:xfrm>
            <a:off x="820616" y="1113691"/>
            <a:ext cx="10539046" cy="5005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32314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dirty="0"/>
          </a:p>
        </p:txBody>
      </p:sp>
      <p:pic>
        <p:nvPicPr>
          <p:cNvPr id="3584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910" t="15224" r="7647" b="23237"/>
          <a:stretch/>
        </p:blipFill>
        <p:spPr bwMode="auto">
          <a:xfrm>
            <a:off x="844062" y="1277815"/>
            <a:ext cx="10726616" cy="450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939499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dirty="0"/>
          </a:p>
        </p:txBody>
      </p:sp>
      <p:pic>
        <p:nvPicPr>
          <p:cNvPr id="368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812" t="24199" r="6296" b="22596"/>
          <a:stretch/>
        </p:blipFill>
        <p:spPr bwMode="auto">
          <a:xfrm>
            <a:off x="1008184" y="1899138"/>
            <a:ext cx="10785231" cy="3892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51237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sz="3200" b="1" dirty="0"/>
              <a:t>Discrepancia Fiscal</a:t>
            </a:r>
            <a:endParaRPr lang="es-MX" sz="3200" b="1" dirty="0"/>
          </a:p>
        </p:txBody>
      </p:sp>
      <p:sp>
        <p:nvSpPr>
          <p:cNvPr id="3" name="2 Marcador de contenido"/>
          <p:cNvSpPr>
            <a:spLocks noGrp="1"/>
          </p:cNvSpPr>
          <p:nvPr>
            <p:ph sz="quarter" idx="1"/>
          </p:nvPr>
        </p:nvSpPr>
        <p:spPr/>
        <p:txBody>
          <a:bodyPr>
            <a:normAutofit/>
          </a:bodyPr>
          <a:lstStyle/>
          <a:p>
            <a:pPr algn="just">
              <a:lnSpc>
                <a:spcPct val="150000"/>
              </a:lnSpc>
            </a:pPr>
            <a:r>
              <a:rPr lang="es-MX" sz="1600" dirty="0"/>
              <a:t>Artículo 91. Las personas físicas podrán ser objeto del procedimiento de discrepancia fiscal cuando se compruebe que el monto de las erogaciones en un año de calendario sea superior a los ingresos declarados por el contribuyente, o bien a los que le hubiere correspondido declarar. </a:t>
            </a:r>
            <a:r>
              <a:rPr lang="es-MX" sz="1600" dirty="0"/>
              <a:t>Para tal efecto, también se considerarán erogaciones efectuadas por cualquier persona física, las consistentes en gastos, adquisiciones de bienes y depósitos en cuentas bancarias, en inversiones financieras o tarjetas de crédito</a:t>
            </a:r>
            <a:r>
              <a:rPr lang="es-MX" sz="1600" dirty="0" smtClean="0"/>
              <a:t>.</a:t>
            </a:r>
          </a:p>
          <a:p>
            <a:pPr algn="just">
              <a:lnSpc>
                <a:spcPct val="150000"/>
              </a:lnSpc>
            </a:pPr>
            <a:r>
              <a:rPr lang="es-MX" sz="1600" dirty="0"/>
              <a:t>Los ingresos determinados en los términos de este artículo, netos de los declarados, </a:t>
            </a:r>
            <a:r>
              <a:rPr lang="es-MX" sz="1600" b="1" dirty="0"/>
              <a:t>se considerarán omitidos por la actividad preponderante del contribuyente o, en su caso, otros ingresos en los términos del Capítulo IX </a:t>
            </a:r>
            <a:r>
              <a:rPr lang="es-MX" sz="1600" dirty="0"/>
              <a:t>de este Título tratándose de </a:t>
            </a:r>
            <a:r>
              <a:rPr lang="es-MX" sz="1600" b="1" dirty="0"/>
              <a:t>préstamos y donativos que no se declaren o se informen a las autoridades fiscales, conforme a lo previsto en los párrafos segundo y tercero del artículo 90 de esta Ley</a:t>
            </a:r>
            <a:r>
              <a:rPr lang="es-MX" sz="1600" dirty="0"/>
              <a:t>. En el caso de que se trate de un contribuyente que no se encuentre inscrito en el Registro Federal de Contribuyentes, las autoridades fiscales procederán, además, a inscribirlo en el Capítulo II, Sección I de este Título. </a:t>
            </a:r>
            <a:endParaRPr lang="es-MX" sz="1600" dirty="0"/>
          </a:p>
        </p:txBody>
      </p:sp>
    </p:spTree>
    <p:extLst>
      <p:ext uri="{BB962C8B-B14F-4D97-AF65-F5344CB8AC3E}">
        <p14:creationId xmlns:p14="http://schemas.microsoft.com/office/powerpoint/2010/main" val="298714495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dirty="0"/>
          </a:p>
        </p:txBody>
      </p:sp>
      <p:pic>
        <p:nvPicPr>
          <p:cNvPr id="3789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939" t="12981" r="18008" b="12339"/>
          <a:stretch/>
        </p:blipFill>
        <p:spPr bwMode="auto">
          <a:xfrm>
            <a:off x="1688123" y="949568"/>
            <a:ext cx="8464062" cy="5462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808490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dirty="0"/>
          </a:p>
        </p:txBody>
      </p:sp>
      <p:pic>
        <p:nvPicPr>
          <p:cNvPr id="389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911" t="13782" r="7737" b="30288"/>
          <a:stretch/>
        </p:blipFill>
        <p:spPr bwMode="auto">
          <a:xfrm>
            <a:off x="1019906" y="1817076"/>
            <a:ext cx="10714893" cy="4091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569626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dirty="0"/>
          </a:p>
        </p:txBody>
      </p:sp>
      <p:pic>
        <p:nvPicPr>
          <p:cNvPr id="3993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7029" t="12982" r="17198" b="12980"/>
          <a:stretch/>
        </p:blipFill>
        <p:spPr bwMode="auto">
          <a:xfrm>
            <a:off x="1946031" y="1113691"/>
            <a:ext cx="8557846" cy="5416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124252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dirty="0"/>
          </a:p>
        </p:txBody>
      </p:sp>
      <p:pic>
        <p:nvPicPr>
          <p:cNvPr id="4096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812" t="12821" r="9630" b="20192"/>
          <a:stretch/>
        </p:blipFill>
        <p:spPr bwMode="auto">
          <a:xfrm>
            <a:off x="1195754" y="1254369"/>
            <a:ext cx="10351478" cy="4900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044848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lstStyle/>
          <a:p>
            <a:endParaRPr lang="es-MX" dirty="0"/>
          </a:p>
        </p:txBody>
      </p:sp>
      <p:pic>
        <p:nvPicPr>
          <p:cNvPr id="4198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524" t="15704" r="10260" b="20193"/>
          <a:stretch/>
        </p:blipFill>
        <p:spPr bwMode="auto">
          <a:xfrm>
            <a:off x="1254369" y="1289538"/>
            <a:ext cx="10046677" cy="4689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384017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normAutofit/>
          </a:bodyPr>
          <a:lstStyle/>
          <a:p>
            <a:pPr marL="0" indent="0" algn="ctr">
              <a:buNone/>
            </a:pPr>
            <a:endParaRPr lang="es-MX" sz="4800" dirty="0" smtClean="0"/>
          </a:p>
          <a:p>
            <a:pPr marL="0" indent="0" algn="ctr">
              <a:buNone/>
            </a:pPr>
            <a:endParaRPr lang="es-MX" sz="4800" dirty="0"/>
          </a:p>
          <a:p>
            <a:pPr marL="0" indent="0" algn="ctr">
              <a:buNone/>
            </a:pPr>
            <a:r>
              <a:rPr lang="es-MX" sz="4800" dirty="0" smtClean="0"/>
              <a:t>GRACIAS</a:t>
            </a:r>
            <a:endParaRPr lang="es-MX" sz="4800" dirty="0"/>
          </a:p>
        </p:txBody>
      </p:sp>
    </p:spTree>
    <p:extLst>
      <p:ext uri="{BB962C8B-B14F-4D97-AF65-F5344CB8AC3E}">
        <p14:creationId xmlns:p14="http://schemas.microsoft.com/office/powerpoint/2010/main" val="21725241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sz="3200" b="1" dirty="0"/>
              <a:t>Algunos ingresos Exentos 93 LISR</a:t>
            </a:r>
            <a:endParaRPr lang="es-MX" sz="3200" b="1" dirty="0"/>
          </a:p>
        </p:txBody>
      </p:sp>
      <p:sp>
        <p:nvSpPr>
          <p:cNvPr id="3" name="2 Marcador de contenido"/>
          <p:cNvSpPr>
            <a:spLocks noGrp="1"/>
          </p:cNvSpPr>
          <p:nvPr>
            <p:ph sz="quarter" idx="1"/>
          </p:nvPr>
        </p:nvSpPr>
        <p:spPr/>
        <p:txBody>
          <a:bodyPr>
            <a:normAutofit/>
          </a:bodyPr>
          <a:lstStyle/>
          <a:p>
            <a:pPr algn="just"/>
            <a:r>
              <a:rPr lang="es-MX" sz="1600" dirty="0"/>
              <a:t>Artículo 93. </a:t>
            </a:r>
            <a:r>
              <a:rPr lang="es-MX" sz="1600" dirty="0"/>
              <a:t>No se pagará el impuesto sobre la renta por la obtención de los siguientes ingresos: </a:t>
            </a:r>
            <a:endParaRPr lang="es-MX" sz="1600" dirty="0" smtClean="0"/>
          </a:p>
          <a:p>
            <a:pPr algn="just"/>
            <a:r>
              <a:rPr lang="es-MX" sz="1600" dirty="0" smtClean="0"/>
              <a:t>I</a:t>
            </a:r>
            <a:r>
              <a:rPr lang="es-MX" sz="1600" dirty="0"/>
              <a:t>. </a:t>
            </a:r>
            <a:r>
              <a:rPr lang="es-MX" sz="1600" dirty="0"/>
              <a:t>Las prestaciones distintas del salario que reciban los trabajadores del salario mínimo general para una o varias áreas geográficas, calculadas sobre la base de dicho salario, cuando no excedan de los mínimos señalados por la legislación laboral, así como las remuneraciones por concepto de tiempo extraordinario o de prestación de servicios que se realice en los días de descanso sin disfrutar de otros en sustitución, hasta el límite establecido en la legislación laboral, que perciban dichos trabajadores. </a:t>
            </a:r>
            <a:r>
              <a:rPr lang="es-MX" sz="1600" dirty="0"/>
              <a:t>Tratándose de los demás trabajadores, el 50% de las remuneraciones por concepto de tiempo extraordinario o de la prestación de servicios que se realice en los días de descanso sin disfrutar de otros en sustitución, que no exceda el límite previsto en la legislación laboral y sin que esta exención exceda del equivalente de cinco veces el salario mínimo </a:t>
            </a:r>
            <a:r>
              <a:rPr lang="es-MX" sz="1600" dirty="0" smtClean="0"/>
              <a:t>general </a:t>
            </a:r>
            <a:r>
              <a:rPr lang="es-MX" sz="1600" dirty="0"/>
              <a:t>del área geográfica del trabajador por cada semana de servicios. </a:t>
            </a:r>
            <a:endParaRPr lang="es-MX" sz="1600" dirty="0" smtClean="0"/>
          </a:p>
          <a:p>
            <a:pPr algn="just"/>
            <a:endParaRPr lang="es-MX" sz="1600" dirty="0"/>
          </a:p>
          <a:p>
            <a:pPr algn="just"/>
            <a:r>
              <a:rPr lang="es-MX" sz="1600" dirty="0"/>
              <a:t>II. Por el excedente de las prestaciones exceptuadas del pago del impuesto a que se refiere la fracción anterior, se pagará el impuesto en los términos de este Título.</a:t>
            </a:r>
            <a:endParaRPr lang="es-MX" sz="1600" dirty="0"/>
          </a:p>
        </p:txBody>
      </p:sp>
    </p:spTree>
    <p:extLst>
      <p:ext uri="{BB962C8B-B14F-4D97-AF65-F5344CB8AC3E}">
        <p14:creationId xmlns:p14="http://schemas.microsoft.com/office/powerpoint/2010/main" val="362027275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quarter" idx="1"/>
          </p:nvPr>
        </p:nvSpPr>
        <p:spPr/>
        <p:txBody>
          <a:bodyPr>
            <a:normAutofit/>
          </a:bodyPr>
          <a:lstStyle/>
          <a:p>
            <a:pPr algn="just">
              <a:lnSpc>
                <a:spcPct val="150000"/>
              </a:lnSpc>
            </a:pPr>
            <a:r>
              <a:rPr lang="es-MX" sz="1600" dirty="0"/>
              <a:t>XIII. Los que obtengan las personas que han estado sujetas a una relación laboral en el momento de su separación, por concepto de primas de antigüedad, retiro e indemnizaciones u otros pagos, así como los obtenidos con cargo a la subcuenta del seguro de retiro o a la subcuenta de retiro, cesantía en edad avanzada y vejez, previstas en la Ley del Seguro Social y los que obtengan los trabajadores al servicio del Estado con cargo a la cuenta individual del sistema de ahorro para el retiro, prevista en la Ley del Instituto de Seguridad y Servicios Sociales de los Trabajadores del Estado, y los que obtengan por concepto del beneficio previsto en la Ley de Pensión Universal, hasta por el equivalente a noventa veces el salario mínimo general del área geográfica del contribuyente por cada año de servicio o de contribución en el caso de la subcuenta del seguro de retiro, de la subcuenta de retiro, cesantía en edad avanzada y vejez o de la cuenta individual del sistema de ahorro para el retiro. </a:t>
            </a:r>
            <a:r>
              <a:rPr lang="es-MX" sz="1600" dirty="0"/>
              <a:t>Los años de servicio serán los que se hubieran considerado para el cálculo de los conceptos mencionados</a:t>
            </a:r>
            <a:r>
              <a:rPr lang="es-MX" sz="1600" dirty="0" smtClean="0"/>
              <a:t>.</a:t>
            </a:r>
          </a:p>
          <a:p>
            <a:endParaRPr lang="es-MX" sz="1600" dirty="0"/>
          </a:p>
        </p:txBody>
      </p:sp>
    </p:spTree>
    <p:extLst>
      <p:ext uri="{BB962C8B-B14F-4D97-AF65-F5344CB8AC3E}">
        <p14:creationId xmlns:p14="http://schemas.microsoft.com/office/powerpoint/2010/main" val="422988112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dad">
  <a:themeElements>
    <a:clrScheme name="Equida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dad">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dad">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12401</TotalTime>
  <Words>5305</Words>
  <Application>Microsoft Office PowerPoint</Application>
  <PresentationFormat>Personalizado</PresentationFormat>
  <Paragraphs>112</Paragraphs>
  <Slides>75</Slides>
  <Notes>0</Notes>
  <HiddenSlides>0</HiddenSlides>
  <MMClips>0</MMClips>
  <ScaleCrop>false</ScaleCrop>
  <HeadingPairs>
    <vt:vector size="4" baseType="variant">
      <vt:variant>
        <vt:lpstr>Tema</vt:lpstr>
      </vt:variant>
      <vt:variant>
        <vt:i4>1</vt:i4>
      </vt:variant>
      <vt:variant>
        <vt:lpstr>Títulos de diapositiva</vt:lpstr>
      </vt:variant>
      <vt:variant>
        <vt:i4>75</vt:i4>
      </vt:variant>
    </vt:vector>
  </HeadingPairs>
  <TitlesOfParts>
    <vt:vector size="76" baseType="lpstr">
      <vt:lpstr>Equidad</vt:lpstr>
      <vt:lpstr>Declaración anual Personas físicas</vt:lpstr>
      <vt:lpstr>Disposiciones generales</vt:lpstr>
      <vt:lpstr>Informativa en la declaración anual</vt:lpstr>
      <vt:lpstr>RMF</vt:lpstr>
      <vt:lpstr>Presentación de PowerPoint</vt:lpstr>
      <vt:lpstr>90 LISR</vt:lpstr>
      <vt:lpstr>Discrepancia Fiscal</vt:lpstr>
      <vt:lpstr>Algunos ingresos Exentos 93 LISR</vt:lpstr>
      <vt:lpstr>Presentación de PowerPoint</vt:lpstr>
      <vt:lpstr>Presentación de PowerPoint</vt:lpstr>
      <vt:lpstr>Presentación de PowerPoint</vt:lpstr>
      <vt:lpstr>Presentación de PowerPoint</vt:lpstr>
      <vt:lpstr>Presentación de PowerPoint</vt:lpstr>
      <vt:lpstr>Presentación de PowerPoint</vt:lpstr>
      <vt:lpstr>Obligación de declarar en la anual.</vt:lpstr>
      <vt:lpstr>Obligación Declaración anual</vt:lpstr>
      <vt:lpstr>Obligación de informar exentos e ingresos con impuesto definitivo</vt:lpstr>
      <vt:lpstr>RMF</vt:lpstr>
      <vt:lpstr>Art 98 caso específico salarios </vt:lpstr>
      <vt:lpstr>RMF</vt:lpstr>
      <vt:lpstr>Deducciones personales</vt:lpstr>
      <vt:lpstr>Presentación de PowerPoint</vt:lpstr>
      <vt:lpstr>Presentación de PowerPoint</vt:lpstr>
      <vt:lpstr>Tope deducciones personales</vt:lpstr>
      <vt:lpstr>Presentación de PowerPoint</vt:lpstr>
      <vt:lpstr>Presentación de PowerPoint</vt:lpstr>
      <vt:lpstr>Presentación de PowerPoint</vt:lpstr>
      <vt:lpstr>Cálculo anual  LISR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Provisionales</vt:lpstr>
      <vt:lpstr>Compatibilidad</vt:lpstr>
      <vt:lpstr>Presentación de PowerPoint</vt:lpstr>
      <vt:lpstr>Presentación de PowerPoint</vt:lpstr>
      <vt:lpstr>PTU</vt:lpstr>
      <vt:lpstr>No presentación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Eruviel Quezada Romo</dc:creator>
  <cp:lastModifiedBy>LAPROJA</cp:lastModifiedBy>
  <cp:revision>85</cp:revision>
  <dcterms:created xsi:type="dcterms:W3CDTF">2022-01-05T18:26:18Z</dcterms:created>
  <dcterms:modified xsi:type="dcterms:W3CDTF">2023-03-30T21:57:20Z</dcterms:modified>
</cp:coreProperties>
</file>