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1.xml" ContentType="application/vnd.openxmlformats-officedocument.presentationml.notesSlide+xml"/>
  <Override PartName="/ppt/tags/tag7.xml" ContentType="application/vnd.openxmlformats-officedocument.presentationml.tags+xml"/>
  <Override PartName="/ppt/notesSlides/notesSlide2.xml" ContentType="application/vnd.openxmlformats-officedocument.presentationml.notesSlide+xml"/>
  <Override PartName="/ppt/tags/tag8.xml" ContentType="application/vnd.openxmlformats-officedocument.presentationml.tags+xml"/>
  <Override PartName="/ppt/notesSlides/notesSlide3.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33.xml" ContentType="application/vnd.openxmlformats-officedocument.presentationml.tags+xml"/>
  <Override PartName="/ppt/tags/tag34.xml" ContentType="application/vnd.openxmlformats-officedocument.presentationml.tag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 id="2147483758" r:id="rId5"/>
  </p:sldMasterIdLst>
  <p:notesMasterIdLst>
    <p:notesMasterId r:id="rId46"/>
  </p:notesMasterIdLst>
  <p:handoutMasterIdLst>
    <p:handoutMasterId r:id="rId47"/>
  </p:handoutMasterIdLst>
  <p:sldIdLst>
    <p:sldId id="1412" r:id="rId6"/>
    <p:sldId id="271" r:id="rId7"/>
    <p:sldId id="272" r:id="rId8"/>
    <p:sldId id="1257" r:id="rId9"/>
    <p:sldId id="1258" r:id="rId10"/>
    <p:sldId id="1403" r:id="rId11"/>
    <p:sldId id="1410" r:id="rId12"/>
    <p:sldId id="1411" r:id="rId13"/>
    <p:sldId id="1385" r:id="rId14"/>
    <p:sldId id="1386" r:id="rId15"/>
    <p:sldId id="1387" r:id="rId16"/>
    <p:sldId id="1388" r:id="rId17"/>
    <p:sldId id="1389" r:id="rId18"/>
    <p:sldId id="1405" r:id="rId19"/>
    <p:sldId id="1395" r:id="rId20"/>
    <p:sldId id="1404" r:id="rId21"/>
    <p:sldId id="1390" r:id="rId22"/>
    <p:sldId id="1392" r:id="rId23"/>
    <p:sldId id="1393" r:id="rId24"/>
    <p:sldId id="1406" r:id="rId25"/>
    <p:sldId id="1394" r:id="rId26"/>
    <p:sldId id="1407" r:id="rId27"/>
    <p:sldId id="1408" r:id="rId28"/>
    <p:sldId id="1397" r:id="rId29"/>
    <p:sldId id="1413" r:id="rId30"/>
    <p:sldId id="1414" r:id="rId31"/>
    <p:sldId id="1415" r:id="rId32"/>
    <p:sldId id="1416" r:id="rId33"/>
    <p:sldId id="1417" r:id="rId34"/>
    <p:sldId id="1419" r:id="rId35"/>
    <p:sldId id="1420" r:id="rId36"/>
    <p:sldId id="1421" r:id="rId37"/>
    <p:sldId id="1423" r:id="rId38"/>
    <p:sldId id="1424" r:id="rId39"/>
    <p:sldId id="1426" r:id="rId40"/>
    <p:sldId id="1428" r:id="rId41"/>
    <p:sldId id="1429" r:id="rId42"/>
    <p:sldId id="1430" r:id="rId43"/>
    <p:sldId id="1431" r:id="rId44"/>
    <p:sldId id="1432" r:id="rId45"/>
  </p:sldIdLst>
  <p:sldSz cx="12192000" cy="6858000"/>
  <p:notesSz cx="6858000" cy="9144000"/>
  <p:custDataLst>
    <p:tags r:id="rId48"/>
  </p:custDataLst>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89847" autoAdjust="0"/>
  </p:normalViewPr>
  <p:slideViewPr>
    <p:cSldViewPr snapToGrid="0" snapToObjects="1">
      <p:cViewPr varScale="1">
        <p:scale>
          <a:sx n="83" d="100"/>
          <a:sy n="83" d="100"/>
        </p:scale>
        <p:origin x="774" y="48"/>
      </p:cViewPr>
      <p:guideLst/>
    </p:cSldViewPr>
  </p:slideViewPr>
  <p:notesTextViewPr>
    <p:cViewPr>
      <p:scale>
        <a:sx n="1" d="1"/>
        <a:sy n="1" d="1"/>
      </p:scale>
      <p:origin x="0" y="0"/>
    </p:cViewPr>
  </p:notesTextViewPr>
  <p:notesViewPr>
    <p:cSldViewPr snapToGrid="0" snapToObjects="1">
      <p:cViewPr varScale="1">
        <p:scale>
          <a:sx n="65" d="100"/>
          <a:sy n="65" d="100"/>
        </p:scale>
        <p:origin x="3154" y="4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handoutMaster" Target="handoutMasters/handoutMaster1.xml"/><Relationship Id="rId50" Type="http://schemas.openxmlformats.org/officeDocument/2006/relationships/viewProps" Target="view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tags" Target="tags/tag1.xml"/><Relationship Id="rId8" Type="http://schemas.openxmlformats.org/officeDocument/2006/relationships/slide" Target="slides/slide3.xml"/><Relationship Id="rId51"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7358F00-1C9D-4D2F-A605-528B9ABAD9BB}" type="doc">
      <dgm:prSet loTypeId="urn:microsoft.com/office/officeart/2005/8/layout/default" loCatId="list" qsTypeId="urn:microsoft.com/office/officeart/2005/8/quickstyle/simple1" qsCatId="simple" csTypeId="urn:microsoft.com/office/officeart/2005/8/colors/colorful5" csCatId="colorful" phldr="1"/>
      <dgm:spPr/>
    </dgm:pt>
    <dgm:pt modelId="{A728AFE9-F76D-4B2E-ADFF-814AAE13B5C2}">
      <dgm:prSet phldrT="[Texto]"/>
      <dgm:spPr/>
      <dgm:t>
        <a:bodyPr/>
        <a:lstStyle/>
        <a:p>
          <a:r>
            <a:rPr lang="es-MX" dirty="0"/>
            <a:t>1. Seleccionar el archivo(Aseg.txt Afil.txt y Movt.txt)</a:t>
          </a:r>
        </a:p>
      </dgm:t>
    </dgm:pt>
    <dgm:pt modelId="{07E1C967-383F-4468-95EC-73A722F28D6A}" type="parTrans" cxnId="{C36D31A1-3725-4BE5-AD2D-D03A42A1C1AF}">
      <dgm:prSet/>
      <dgm:spPr/>
      <dgm:t>
        <a:bodyPr/>
        <a:lstStyle/>
        <a:p>
          <a:endParaRPr lang="es-MX"/>
        </a:p>
      </dgm:t>
    </dgm:pt>
    <dgm:pt modelId="{AEF2B72B-ED48-4EEB-B116-B679F3B7B00A}" type="sibTrans" cxnId="{C36D31A1-3725-4BE5-AD2D-D03A42A1C1AF}">
      <dgm:prSet/>
      <dgm:spPr/>
      <dgm:t>
        <a:bodyPr/>
        <a:lstStyle/>
        <a:p>
          <a:endParaRPr lang="es-MX"/>
        </a:p>
      </dgm:t>
    </dgm:pt>
    <dgm:pt modelId="{07937404-8A30-43F4-8ECC-DB4F6DD4F6E8}">
      <dgm:prSet phldrT="[Texto]"/>
      <dgm:spPr/>
      <dgm:t>
        <a:bodyPr/>
        <a:lstStyle/>
        <a:p>
          <a:r>
            <a:rPr lang="es-MX" dirty="0"/>
            <a:t>2. Procesar Archivos</a:t>
          </a:r>
        </a:p>
      </dgm:t>
    </dgm:pt>
    <dgm:pt modelId="{FAA77B4E-7CF3-4F4A-A012-BC77B41EFBD5}" type="parTrans" cxnId="{0BACD1C9-2209-466A-B343-8552392A1361}">
      <dgm:prSet/>
      <dgm:spPr/>
      <dgm:t>
        <a:bodyPr/>
        <a:lstStyle/>
        <a:p>
          <a:endParaRPr lang="es-MX"/>
        </a:p>
      </dgm:t>
    </dgm:pt>
    <dgm:pt modelId="{1CB7D97D-DEC5-4374-B3C7-CA01668BA584}" type="sibTrans" cxnId="{0BACD1C9-2209-466A-B343-8552392A1361}">
      <dgm:prSet/>
      <dgm:spPr/>
      <dgm:t>
        <a:bodyPr/>
        <a:lstStyle/>
        <a:p>
          <a:endParaRPr lang="es-MX"/>
        </a:p>
      </dgm:t>
    </dgm:pt>
    <dgm:pt modelId="{3DD6F622-26D2-447E-B7C8-3653BFD13FF4}">
      <dgm:prSet phldrT="[Texto]"/>
      <dgm:spPr/>
      <dgm:t>
        <a:bodyPr/>
        <a:lstStyle/>
        <a:p>
          <a:r>
            <a:rPr lang="es-MX" dirty="0"/>
            <a:t>4. Importar trabajadores</a:t>
          </a:r>
        </a:p>
      </dgm:t>
    </dgm:pt>
    <dgm:pt modelId="{993E193E-21A1-4FC3-B025-F468F26650F0}" type="parTrans" cxnId="{82A9F890-6AD3-435D-AF76-45CB826AB337}">
      <dgm:prSet/>
      <dgm:spPr/>
      <dgm:t>
        <a:bodyPr/>
        <a:lstStyle/>
        <a:p>
          <a:endParaRPr lang="es-MX"/>
        </a:p>
      </dgm:t>
    </dgm:pt>
    <dgm:pt modelId="{2FA0C77B-260D-4372-9773-BC3242C61093}" type="sibTrans" cxnId="{82A9F890-6AD3-435D-AF76-45CB826AB337}">
      <dgm:prSet/>
      <dgm:spPr/>
      <dgm:t>
        <a:bodyPr/>
        <a:lstStyle/>
        <a:p>
          <a:endParaRPr lang="es-MX"/>
        </a:p>
      </dgm:t>
    </dgm:pt>
    <dgm:pt modelId="{61DD03D2-6925-4D73-82CC-95FE54FFF8B3}">
      <dgm:prSet/>
      <dgm:spPr/>
      <dgm:t>
        <a:bodyPr/>
        <a:lstStyle/>
        <a:p>
          <a:r>
            <a:rPr lang="es-MX" dirty="0"/>
            <a:t>5. Consultar bitácora</a:t>
          </a:r>
        </a:p>
      </dgm:t>
    </dgm:pt>
    <dgm:pt modelId="{E5B0EA78-A11D-44C4-9BC0-8CD3246E6A3C}" type="parTrans" cxnId="{CD68CA67-1036-4A8F-8A91-D78E5C45B736}">
      <dgm:prSet/>
      <dgm:spPr/>
      <dgm:t>
        <a:bodyPr/>
        <a:lstStyle/>
        <a:p>
          <a:endParaRPr lang="es-MX"/>
        </a:p>
      </dgm:t>
    </dgm:pt>
    <dgm:pt modelId="{BA9EEE52-0D97-454F-ACE3-D471C18D0343}" type="sibTrans" cxnId="{CD68CA67-1036-4A8F-8A91-D78E5C45B736}">
      <dgm:prSet/>
      <dgm:spPr/>
      <dgm:t>
        <a:bodyPr/>
        <a:lstStyle/>
        <a:p>
          <a:endParaRPr lang="es-MX"/>
        </a:p>
      </dgm:t>
    </dgm:pt>
    <dgm:pt modelId="{F6C9BEB6-E9FD-4BA4-AFB3-86D46A942DE0}">
      <dgm:prSet phldrT="[Texto]"/>
      <dgm:spPr/>
      <dgm:t>
        <a:bodyPr/>
        <a:lstStyle/>
        <a:p>
          <a:r>
            <a:rPr lang="es-MX" dirty="0"/>
            <a:t>3. Validar datos de los empleados a importar </a:t>
          </a:r>
        </a:p>
      </dgm:t>
    </dgm:pt>
    <dgm:pt modelId="{F40AB50B-4BDD-440D-831E-B4E20E59B0D8}" type="parTrans" cxnId="{AD044ECE-E2B4-49D8-8FBC-7AD52E46ABFB}">
      <dgm:prSet/>
      <dgm:spPr/>
      <dgm:t>
        <a:bodyPr/>
        <a:lstStyle/>
        <a:p>
          <a:endParaRPr lang="es-MX"/>
        </a:p>
      </dgm:t>
    </dgm:pt>
    <dgm:pt modelId="{EC5C3487-53EB-44A0-9947-04A236037BB0}" type="sibTrans" cxnId="{AD044ECE-E2B4-49D8-8FBC-7AD52E46ABFB}">
      <dgm:prSet/>
      <dgm:spPr/>
      <dgm:t>
        <a:bodyPr/>
        <a:lstStyle/>
        <a:p>
          <a:endParaRPr lang="es-MX"/>
        </a:p>
      </dgm:t>
    </dgm:pt>
    <dgm:pt modelId="{B856C055-E53D-4908-8384-3EE75D98E248}">
      <dgm:prSet phldrT="[Texto]"/>
      <dgm:spPr/>
      <dgm:t>
        <a:bodyPr/>
        <a:lstStyle/>
        <a:p>
          <a:r>
            <a:rPr lang="es-MX" dirty="0"/>
            <a:t>6. Validar que se realizó la importación de los empleados  </a:t>
          </a:r>
        </a:p>
      </dgm:t>
    </dgm:pt>
    <dgm:pt modelId="{625A905F-0BF4-4765-BD09-A880E3CB1DAE}" type="parTrans" cxnId="{7A50B8B4-5082-42FE-B467-A024D03B1543}">
      <dgm:prSet/>
      <dgm:spPr/>
      <dgm:t>
        <a:bodyPr/>
        <a:lstStyle/>
        <a:p>
          <a:endParaRPr lang="es-MX"/>
        </a:p>
      </dgm:t>
    </dgm:pt>
    <dgm:pt modelId="{3B69A781-0557-4736-81C2-25D9CE3D9AD0}" type="sibTrans" cxnId="{7A50B8B4-5082-42FE-B467-A024D03B1543}">
      <dgm:prSet/>
      <dgm:spPr/>
      <dgm:t>
        <a:bodyPr/>
        <a:lstStyle/>
        <a:p>
          <a:endParaRPr lang="es-MX"/>
        </a:p>
      </dgm:t>
    </dgm:pt>
    <dgm:pt modelId="{5D1E2189-E433-4561-8DB5-47139BB7FF11}">
      <dgm:prSet phldrT="[Texto]"/>
      <dgm:spPr/>
      <dgm:t>
        <a:bodyPr/>
        <a:lstStyle/>
        <a:p>
          <a:r>
            <a:rPr lang="es-MX" dirty="0"/>
            <a:t>7.Validar que se genero departamentos y puestos</a:t>
          </a:r>
        </a:p>
      </dgm:t>
    </dgm:pt>
    <dgm:pt modelId="{DB2626FF-500C-4E38-944A-EE96182B5CD4}" type="parTrans" cxnId="{791E4E67-1EA4-496A-88B6-961509CE4925}">
      <dgm:prSet/>
      <dgm:spPr/>
      <dgm:t>
        <a:bodyPr/>
        <a:lstStyle/>
        <a:p>
          <a:endParaRPr lang="es-MX"/>
        </a:p>
      </dgm:t>
    </dgm:pt>
    <dgm:pt modelId="{E122B77A-77E8-4C20-AB24-06E06FF99BC4}" type="sibTrans" cxnId="{791E4E67-1EA4-496A-88B6-961509CE4925}">
      <dgm:prSet/>
      <dgm:spPr/>
      <dgm:t>
        <a:bodyPr/>
        <a:lstStyle/>
        <a:p>
          <a:endParaRPr lang="es-MX"/>
        </a:p>
      </dgm:t>
    </dgm:pt>
    <dgm:pt modelId="{E1B15B24-72DC-4402-A1BB-E238B38CBF6D}">
      <dgm:prSet phldrT="[Texto]"/>
      <dgm:spPr/>
      <dgm:t>
        <a:bodyPr/>
        <a:lstStyle/>
        <a:p>
          <a:r>
            <a:rPr lang="es-MX" dirty="0"/>
            <a:t>Ir al menú IMSS / Infonavit &gt;&gt; Importación trabajadores desde el SUA</a:t>
          </a:r>
        </a:p>
      </dgm:t>
    </dgm:pt>
    <dgm:pt modelId="{67E026D4-DBE5-49FF-8883-663F559EB343}" type="parTrans" cxnId="{4A72528C-FF1A-4444-9F71-D5B7E8D4FC78}">
      <dgm:prSet/>
      <dgm:spPr/>
      <dgm:t>
        <a:bodyPr/>
        <a:lstStyle/>
        <a:p>
          <a:endParaRPr lang="es-MX"/>
        </a:p>
      </dgm:t>
    </dgm:pt>
    <dgm:pt modelId="{A71D2847-1591-495A-A6D8-FFF1570E6EC8}" type="sibTrans" cxnId="{4A72528C-FF1A-4444-9F71-D5B7E8D4FC78}">
      <dgm:prSet/>
      <dgm:spPr/>
      <dgm:t>
        <a:bodyPr/>
        <a:lstStyle/>
        <a:p>
          <a:endParaRPr lang="es-MX"/>
        </a:p>
      </dgm:t>
    </dgm:pt>
    <dgm:pt modelId="{EB4D87D7-271F-4657-A9B0-900E95CB33C1}" type="pres">
      <dgm:prSet presAssocID="{F7358F00-1C9D-4D2F-A605-528B9ABAD9BB}" presName="diagram" presStyleCnt="0">
        <dgm:presLayoutVars>
          <dgm:dir/>
          <dgm:resizeHandles val="exact"/>
        </dgm:presLayoutVars>
      </dgm:prSet>
      <dgm:spPr/>
    </dgm:pt>
    <dgm:pt modelId="{B5CF1CE3-9D92-4173-9A42-333F3A1CF842}" type="pres">
      <dgm:prSet presAssocID="{E1B15B24-72DC-4402-A1BB-E238B38CBF6D}" presName="node" presStyleLbl="node1" presStyleIdx="0" presStyleCnt="8">
        <dgm:presLayoutVars>
          <dgm:bulletEnabled val="1"/>
        </dgm:presLayoutVars>
      </dgm:prSet>
      <dgm:spPr/>
      <dgm:t>
        <a:bodyPr/>
        <a:lstStyle/>
        <a:p>
          <a:endParaRPr lang="es-MX"/>
        </a:p>
      </dgm:t>
    </dgm:pt>
    <dgm:pt modelId="{F6915949-1399-4440-A467-82A3500ED281}" type="pres">
      <dgm:prSet presAssocID="{A71D2847-1591-495A-A6D8-FFF1570E6EC8}" presName="sibTrans" presStyleCnt="0"/>
      <dgm:spPr/>
    </dgm:pt>
    <dgm:pt modelId="{53952907-7B65-483D-9572-9FEE66B245C3}" type="pres">
      <dgm:prSet presAssocID="{A728AFE9-F76D-4B2E-ADFF-814AAE13B5C2}" presName="node" presStyleLbl="node1" presStyleIdx="1" presStyleCnt="8">
        <dgm:presLayoutVars>
          <dgm:bulletEnabled val="1"/>
        </dgm:presLayoutVars>
      </dgm:prSet>
      <dgm:spPr/>
      <dgm:t>
        <a:bodyPr/>
        <a:lstStyle/>
        <a:p>
          <a:endParaRPr lang="es-MX"/>
        </a:p>
      </dgm:t>
    </dgm:pt>
    <dgm:pt modelId="{2ADEF01F-ECB9-49EA-A28D-6282A5DC2E3C}" type="pres">
      <dgm:prSet presAssocID="{AEF2B72B-ED48-4EEB-B116-B679F3B7B00A}" presName="sibTrans" presStyleCnt="0"/>
      <dgm:spPr/>
    </dgm:pt>
    <dgm:pt modelId="{DDF7D2A9-B9F4-4BED-8DA7-3560E8C282DF}" type="pres">
      <dgm:prSet presAssocID="{07937404-8A30-43F4-8ECC-DB4F6DD4F6E8}" presName="node" presStyleLbl="node1" presStyleIdx="2" presStyleCnt="8">
        <dgm:presLayoutVars>
          <dgm:bulletEnabled val="1"/>
        </dgm:presLayoutVars>
      </dgm:prSet>
      <dgm:spPr/>
      <dgm:t>
        <a:bodyPr/>
        <a:lstStyle/>
        <a:p>
          <a:endParaRPr lang="es-MX"/>
        </a:p>
      </dgm:t>
    </dgm:pt>
    <dgm:pt modelId="{3DBCA15C-ADF0-4004-8E31-D79D6476633F}" type="pres">
      <dgm:prSet presAssocID="{1CB7D97D-DEC5-4374-B3C7-CA01668BA584}" presName="sibTrans" presStyleCnt="0"/>
      <dgm:spPr/>
    </dgm:pt>
    <dgm:pt modelId="{AB8DD778-4D4D-4EAF-9A79-A939743D7C0D}" type="pres">
      <dgm:prSet presAssocID="{F6C9BEB6-E9FD-4BA4-AFB3-86D46A942DE0}" presName="node" presStyleLbl="node1" presStyleIdx="3" presStyleCnt="8">
        <dgm:presLayoutVars>
          <dgm:bulletEnabled val="1"/>
        </dgm:presLayoutVars>
      </dgm:prSet>
      <dgm:spPr/>
      <dgm:t>
        <a:bodyPr/>
        <a:lstStyle/>
        <a:p>
          <a:endParaRPr lang="es-MX"/>
        </a:p>
      </dgm:t>
    </dgm:pt>
    <dgm:pt modelId="{E97B39E8-CBFE-4055-8BC7-9BF822C43EB5}" type="pres">
      <dgm:prSet presAssocID="{EC5C3487-53EB-44A0-9947-04A236037BB0}" presName="sibTrans" presStyleCnt="0"/>
      <dgm:spPr/>
    </dgm:pt>
    <dgm:pt modelId="{F3C6B073-C0A9-48BD-91DA-3B7C87E9C292}" type="pres">
      <dgm:prSet presAssocID="{3DD6F622-26D2-447E-B7C8-3653BFD13FF4}" presName="node" presStyleLbl="node1" presStyleIdx="4" presStyleCnt="8">
        <dgm:presLayoutVars>
          <dgm:bulletEnabled val="1"/>
        </dgm:presLayoutVars>
      </dgm:prSet>
      <dgm:spPr/>
      <dgm:t>
        <a:bodyPr/>
        <a:lstStyle/>
        <a:p>
          <a:endParaRPr lang="es-MX"/>
        </a:p>
      </dgm:t>
    </dgm:pt>
    <dgm:pt modelId="{A3978A2E-BD8B-4D8D-B00F-22509E2B49C2}" type="pres">
      <dgm:prSet presAssocID="{2FA0C77B-260D-4372-9773-BC3242C61093}" presName="sibTrans" presStyleCnt="0"/>
      <dgm:spPr/>
    </dgm:pt>
    <dgm:pt modelId="{D75D752C-5E5E-49F1-BC68-971EC318576F}" type="pres">
      <dgm:prSet presAssocID="{61DD03D2-6925-4D73-82CC-95FE54FFF8B3}" presName="node" presStyleLbl="node1" presStyleIdx="5" presStyleCnt="8">
        <dgm:presLayoutVars>
          <dgm:bulletEnabled val="1"/>
        </dgm:presLayoutVars>
      </dgm:prSet>
      <dgm:spPr/>
      <dgm:t>
        <a:bodyPr/>
        <a:lstStyle/>
        <a:p>
          <a:endParaRPr lang="es-MX"/>
        </a:p>
      </dgm:t>
    </dgm:pt>
    <dgm:pt modelId="{62E2E913-C848-4F9E-9BFE-127D38C292AB}" type="pres">
      <dgm:prSet presAssocID="{BA9EEE52-0D97-454F-ACE3-D471C18D0343}" presName="sibTrans" presStyleCnt="0"/>
      <dgm:spPr/>
    </dgm:pt>
    <dgm:pt modelId="{CA526B17-5DDE-4DA1-BD17-7D83092EE176}" type="pres">
      <dgm:prSet presAssocID="{B856C055-E53D-4908-8384-3EE75D98E248}" presName="node" presStyleLbl="node1" presStyleIdx="6" presStyleCnt="8">
        <dgm:presLayoutVars>
          <dgm:bulletEnabled val="1"/>
        </dgm:presLayoutVars>
      </dgm:prSet>
      <dgm:spPr/>
      <dgm:t>
        <a:bodyPr/>
        <a:lstStyle/>
        <a:p>
          <a:endParaRPr lang="es-MX"/>
        </a:p>
      </dgm:t>
    </dgm:pt>
    <dgm:pt modelId="{2BDEA9B0-1187-42A1-BDA8-E55447B11E96}" type="pres">
      <dgm:prSet presAssocID="{3B69A781-0557-4736-81C2-25D9CE3D9AD0}" presName="sibTrans" presStyleCnt="0"/>
      <dgm:spPr/>
    </dgm:pt>
    <dgm:pt modelId="{D1C2B903-E402-4308-9B87-BB39452CDA9F}" type="pres">
      <dgm:prSet presAssocID="{5D1E2189-E433-4561-8DB5-47139BB7FF11}" presName="node" presStyleLbl="node1" presStyleIdx="7" presStyleCnt="8">
        <dgm:presLayoutVars>
          <dgm:bulletEnabled val="1"/>
        </dgm:presLayoutVars>
      </dgm:prSet>
      <dgm:spPr/>
      <dgm:t>
        <a:bodyPr/>
        <a:lstStyle/>
        <a:p>
          <a:endParaRPr lang="es-MX"/>
        </a:p>
      </dgm:t>
    </dgm:pt>
  </dgm:ptLst>
  <dgm:cxnLst>
    <dgm:cxn modelId="{791E4E67-1EA4-496A-88B6-961509CE4925}" srcId="{F7358F00-1C9D-4D2F-A605-528B9ABAD9BB}" destId="{5D1E2189-E433-4561-8DB5-47139BB7FF11}" srcOrd="7" destOrd="0" parTransId="{DB2626FF-500C-4E38-944A-EE96182B5CD4}" sibTransId="{E122B77A-77E8-4C20-AB24-06E06FF99BC4}"/>
    <dgm:cxn modelId="{76F1A86E-DF6A-4B84-BB29-EC40C646619E}" type="presOf" srcId="{A728AFE9-F76D-4B2E-ADFF-814AAE13B5C2}" destId="{53952907-7B65-483D-9572-9FEE66B245C3}" srcOrd="0" destOrd="0" presId="urn:microsoft.com/office/officeart/2005/8/layout/default"/>
    <dgm:cxn modelId="{AC5EED6D-FE35-46B2-9363-C29CF7079760}" type="presOf" srcId="{F6C9BEB6-E9FD-4BA4-AFB3-86D46A942DE0}" destId="{AB8DD778-4D4D-4EAF-9A79-A939743D7C0D}" srcOrd="0" destOrd="0" presId="urn:microsoft.com/office/officeart/2005/8/layout/default"/>
    <dgm:cxn modelId="{4A72528C-FF1A-4444-9F71-D5B7E8D4FC78}" srcId="{F7358F00-1C9D-4D2F-A605-528B9ABAD9BB}" destId="{E1B15B24-72DC-4402-A1BB-E238B38CBF6D}" srcOrd="0" destOrd="0" parTransId="{67E026D4-DBE5-49FF-8883-663F559EB343}" sibTransId="{A71D2847-1591-495A-A6D8-FFF1570E6EC8}"/>
    <dgm:cxn modelId="{20C1B014-EC36-4405-BA20-3D13B5AD9F5B}" type="presOf" srcId="{B856C055-E53D-4908-8384-3EE75D98E248}" destId="{CA526B17-5DDE-4DA1-BD17-7D83092EE176}" srcOrd="0" destOrd="0" presId="urn:microsoft.com/office/officeart/2005/8/layout/default"/>
    <dgm:cxn modelId="{C36D31A1-3725-4BE5-AD2D-D03A42A1C1AF}" srcId="{F7358F00-1C9D-4D2F-A605-528B9ABAD9BB}" destId="{A728AFE9-F76D-4B2E-ADFF-814AAE13B5C2}" srcOrd="1" destOrd="0" parTransId="{07E1C967-383F-4468-95EC-73A722F28D6A}" sibTransId="{AEF2B72B-ED48-4EEB-B116-B679F3B7B00A}"/>
    <dgm:cxn modelId="{AD044ECE-E2B4-49D8-8FBC-7AD52E46ABFB}" srcId="{F7358F00-1C9D-4D2F-A605-528B9ABAD9BB}" destId="{F6C9BEB6-E9FD-4BA4-AFB3-86D46A942DE0}" srcOrd="3" destOrd="0" parTransId="{F40AB50B-4BDD-440D-831E-B4E20E59B0D8}" sibTransId="{EC5C3487-53EB-44A0-9947-04A236037BB0}"/>
    <dgm:cxn modelId="{82A9F890-6AD3-435D-AF76-45CB826AB337}" srcId="{F7358F00-1C9D-4D2F-A605-528B9ABAD9BB}" destId="{3DD6F622-26D2-447E-B7C8-3653BFD13FF4}" srcOrd="4" destOrd="0" parTransId="{993E193E-21A1-4FC3-B025-F468F26650F0}" sibTransId="{2FA0C77B-260D-4372-9773-BC3242C61093}"/>
    <dgm:cxn modelId="{7A50B8B4-5082-42FE-B467-A024D03B1543}" srcId="{F7358F00-1C9D-4D2F-A605-528B9ABAD9BB}" destId="{B856C055-E53D-4908-8384-3EE75D98E248}" srcOrd="6" destOrd="0" parTransId="{625A905F-0BF4-4765-BD09-A880E3CB1DAE}" sibTransId="{3B69A781-0557-4736-81C2-25D9CE3D9AD0}"/>
    <dgm:cxn modelId="{8AE9A8DF-D72C-4577-86F3-7866E9417F75}" type="presOf" srcId="{E1B15B24-72DC-4402-A1BB-E238B38CBF6D}" destId="{B5CF1CE3-9D92-4173-9A42-333F3A1CF842}" srcOrd="0" destOrd="0" presId="urn:microsoft.com/office/officeart/2005/8/layout/default"/>
    <dgm:cxn modelId="{89B2596B-74AF-49CB-9CF2-FCC82ECE3A69}" type="presOf" srcId="{07937404-8A30-43F4-8ECC-DB4F6DD4F6E8}" destId="{DDF7D2A9-B9F4-4BED-8DA7-3560E8C282DF}" srcOrd="0" destOrd="0" presId="urn:microsoft.com/office/officeart/2005/8/layout/default"/>
    <dgm:cxn modelId="{6FAE901A-414A-49CF-A5E3-7A25129EA7EE}" type="presOf" srcId="{3DD6F622-26D2-447E-B7C8-3653BFD13FF4}" destId="{F3C6B073-C0A9-48BD-91DA-3B7C87E9C292}" srcOrd="0" destOrd="0" presId="urn:microsoft.com/office/officeart/2005/8/layout/default"/>
    <dgm:cxn modelId="{63612F83-EA2A-4661-918A-F998477742D9}" type="presOf" srcId="{F7358F00-1C9D-4D2F-A605-528B9ABAD9BB}" destId="{EB4D87D7-271F-4657-A9B0-900E95CB33C1}" srcOrd="0" destOrd="0" presId="urn:microsoft.com/office/officeart/2005/8/layout/default"/>
    <dgm:cxn modelId="{CD68CA67-1036-4A8F-8A91-D78E5C45B736}" srcId="{F7358F00-1C9D-4D2F-A605-528B9ABAD9BB}" destId="{61DD03D2-6925-4D73-82CC-95FE54FFF8B3}" srcOrd="5" destOrd="0" parTransId="{E5B0EA78-A11D-44C4-9BC0-8CD3246E6A3C}" sibTransId="{BA9EEE52-0D97-454F-ACE3-D471C18D0343}"/>
    <dgm:cxn modelId="{E1AA3184-34D8-486E-B4B7-8AA8A479BB2C}" type="presOf" srcId="{5D1E2189-E433-4561-8DB5-47139BB7FF11}" destId="{D1C2B903-E402-4308-9B87-BB39452CDA9F}" srcOrd="0" destOrd="0" presId="urn:microsoft.com/office/officeart/2005/8/layout/default"/>
    <dgm:cxn modelId="{6E888AB2-57C7-441F-BCB8-A5537F12B87A}" type="presOf" srcId="{61DD03D2-6925-4D73-82CC-95FE54FFF8B3}" destId="{D75D752C-5E5E-49F1-BC68-971EC318576F}" srcOrd="0" destOrd="0" presId="urn:microsoft.com/office/officeart/2005/8/layout/default"/>
    <dgm:cxn modelId="{0BACD1C9-2209-466A-B343-8552392A1361}" srcId="{F7358F00-1C9D-4D2F-A605-528B9ABAD9BB}" destId="{07937404-8A30-43F4-8ECC-DB4F6DD4F6E8}" srcOrd="2" destOrd="0" parTransId="{FAA77B4E-7CF3-4F4A-A012-BC77B41EFBD5}" sibTransId="{1CB7D97D-DEC5-4374-B3C7-CA01668BA584}"/>
    <dgm:cxn modelId="{F34BCEFC-0DE2-419D-A86D-229F8CE4B90B}" type="presParOf" srcId="{EB4D87D7-271F-4657-A9B0-900E95CB33C1}" destId="{B5CF1CE3-9D92-4173-9A42-333F3A1CF842}" srcOrd="0" destOrd="0" presId="urn:microsoft.com/office/officeart/2005/8/layout/default"/>
    <dgm:cxn modelId="{959D36A2-4772-4573-9987-02851E252ABD}" type="presParOf" srcId="{EB4D87D7-271F-4657-A9B0-900E95CB33C1}" destId="{F6915949-1399-4440-A467-82A3500ED281}" srcOrd="1" destOrd="0" presId="urn:microsoft.com/office/officeart/2005/8/layout/default"/>
    <dgm:cxn modelId="{49DDBB1D-EBB2-44B9-B5AF-936A8F375455}" type="presParOf" srcId="{EB4D87D7-271F-4657-A9B0-900E95CB33C1}" destId="{53952907-7B65-483D-9572-9FEE66B245C3}" srcOrd="2" destOrd="0" presId="urn:microsoft.com/office/officeart/2005/8/layout/default"/>
    <dgm:cxn modelId="{96FC6C18-1FD9-4751-9718-6224F6793032}" type="presParOf" srcId="{EB4D87D7-271F-4657-A9B0-900E95CB33C1}" destId="{2ADEF01F-ECB9-49EA-A28D-6282A5DC2E3C}" srcOrd="3" destOrd="0" presId="urn:microsoft.com/office/officeart/2005/8/layout/default"/>
    <dgm:cxn modelId="{24D66165-3654-4D09-A5A5-E0D6957237E2}" type="presParOf" srcId="{EB4D87D7-271F-4657-A9B0-900E95CB33C1}" destId="{DDF7D2A9-B9F4-4BED-8DA7-3560E8C282DF}" srcOrd="4" destOrd="0" presId="urn:microsoft.com/office/officeart/2005/8/layout/default"/>
    <dgm:cxn modelId="{0E3233C9-3921-474A-A05C-D01B397FA38A}" type="presParOf" srcId="{EB4D87D7-271F-4657-A9B0-900E95CB33C1}" destId="{3DBCA15C-ADF0-4004-8E31-D79D6476633F}" srcOrd="5" destOrd="0" presId="urn:microsoft.com/office/officeart/2005/8/layout/default"/>
    <dgm:cxn modelId="{53C0251B-26E3-4C87-9C46-AC2BB73C2F47}" type="presParOf" srcId="{EB4D87D7-271F-4657-A9B0-900E95CB33C1}" destId="{AB8DD778-4D4D-4EAF-9A79-A939743D7C0D}" srcOrd="6" destOrd="0" presId="urn:microsoft.com/office/officeart/2005/8/layout/default"/>
    <dgm:cxn modelId="{403869E7-D9F0-48C9-AA6F-C0E6FB020D98}" type="presParOf" srcId="{EB4D87D7-271F-4657-A9B0-900E95CB33C1}" destId="{E97B39E8-CBFE-4055-8BC7-9BF822C43EB5}" srcOrd="7" destOrd="0" presId="urn:microsoft.com/office/officeart/2005/8/layout/default"/>
    <dgm:cxn modelId="{E95AF846-02B4-4CA6-ADC7-DECD01E89F25}" type="presParOf" srcId="{EB4D87D7-271F-4657-A9B0-900E95CB33C1}" destId="{F3C6B073-C0A9-48BD-91DA-3B7C87E9C292}" srcOrd="8" destOrd="0" presId="urn:microsoft.com/office/officeart/2005/8/layout/default"/>
    <dgm:cxn modelId="{2C5486DC-74DA-40D0-81C3-CEEC01C66D34}" type="presParOf" srcId="{EB4D87D7-271F-4657-A9B0-900E95CB33C1}" destId="{A3978A2E-BD8B-4D8D-B00F-22509E2B49C2}" srcOrd="9" destOrd="0" presId="urn:microsoft.com/office/officeart/2005/8/layout/default"/>
    <dgm:cxn modelId="{2BCEA979-3E89-42A9-8B1D-A9874B935C05}" type="presParOf" srcId="{EB4D87D7-271F-4657-A9B0-900E95CB33C1}" destId="{D75D752C-5E5E-49F1-BC68-971EC318576F}" srcOrd="10" destOrd="0" presId="urn:microsoft.com/office/officeart/2005/8/layout/default"/>
    <dgm:cxn modelId="{2C3C1086-67F2-41A9-A435-1B75CB4BF7DB}" type="presParOf" srcId="{EB4D87D7-271F-4657-A9B0-900E95CB33C1}" destId="{62E2E913-C848-4F9E-9BFE-127D38C292AB}" srcOrd="11" destOrd="0" presId="urn:microsoft.com/office/officeart/2005/8/layout/default"/>
    <dgm:cxn modelId="{519B408C-9C81-4F48-8168-9E0D939DAF75}" type="presParOf" srcId="{EB4D87D7-271F-4657-A9B0-900E95CB33C1}" destId="{CA526B17-5DDE-4DA1-BD17-7D83092EE176}" srcOrd="12" destOrd="0" presId="urn:microsoft.com/office/officeart/2005/8/layout/default"/>
    <dgm:cxn modelId="{FE478423-3EFB-40A8-A2B4-131DEC227DD4}" type="presParOf" srcId="{EB4D87D7-271F-4657-A9B0-900E95CB33C1}" destId="{2BDEA9B0-1187-42A1-BDA8-E55447B11E96}" srcOrd="13" destOrd="0" presId="urn:microsoft.com/office/officeart/2005/8/layout/default"/>
    <dgm:cxn modelId="{50954B92-9A54-4605-84E5-00F3A11C2EF3}" type="presParOf" srcId="{EB4D87D7-271F-4657-A9B0-900E95CB33C1}" destId="{D1C2B903-E402-4308-9B87-BB39452CDA9F}"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7358F00-1C9D-4D2F-A605-528B9ABAD9BB}" type="doc">
      <dgm:prSet loTypeId="urn:microsoft.com/office/officeart/2005/8/layout/default" loCatId="list" qsTypeId="urn:microsoft.com/office/officeart/2005/8/quickstyle/simple1" qsCatId="simple" csTypeId="urn:microsoft.com/office/officeart/2005/8/colors/colorful5" csCatId="colorful" phldr="1"/>
      <dgm:spPr/>
    </dgm:pt>
    <dgm:pt modelId="{A728AFE9-F76D-4B2E-ADFF-814AAE13B5C2}">
      <dgm:prSet phldrT="[Texto]"/>
      <dgm:spPr/>
      <dgm:t>
        <a:bodyPr/>
        <a:lstStyle/>
        <a:p>
          <a:r>
            <a:rPr lang="es-MX" dirty="0"/>
            <a:t>1. Filtrar los movimientos a enviar </a:t>
          </a:r>
        </a:p>
      </dgm:t>
    </dgm:pt>
    <dgm:pt modelId="{07E1C967-383F-4468-95EC-73A722F28D6A}" type="parTrans" cxnId="{C36D31A1-3725-4BE5-AD2D-D03A42A1C1AF}">
      <dgm:prSet/>
      <dgm:spPr/>
      <dgm:t>
        <a:bodyPr/>
        <a:lstStyle/>
        <a:p>
          <a:endParaRPr lang="es-MX"/>
        </a:p>
      </dgm:t>
    </dgm:pt>
    <dgm:pt modelId="{AEF2B72B-ED48-4EEB-B116-B679F3B7B00A}" type="sibTrans" cxnId="{C36D31A1-3725-4BE5-AD2D-D03A42A1C1AF}">
      <dgm:prSet/>
      <dgm:spPr/>
      <dgm:t>
        <a:bodyPr/>
        <a:lstStyle/>
        <a:p>
          <a:endParaRPr lang="es-MX"/>
        </a:p>
      </dgm:t>
    </dgm:pt>
    <dgm:pt modelId="{07937404-8A30-43F4-8ECC-DB4F6DD4F6E8}">
      <dgm:prSet phldrT="[Texto]"/>
      <dgm:spPr/>
      <dgm:t>
        <a:bodyPr/>
        <a:lstStyle/>
        <a:p>
          <a:r>
            <a:rPr lang="es-MX" dirty="0"/>
            <a:t>2. Clic en Ejecutar </a:t>
          </a:r>
        </a:p>
      </dgm:t>
    </dgm:pt>
    <dgm:pt modelId="{FAA77B4E-7CF3-4F4A-A012-BC77B41EFBD5}" type="parTrans" cxnId="{0BACD1C9-2209-466A-B343-8552392A1361}">
      <dgm:prSet/>
      <dgm:spPr/>
      <dgm:t>
        <a:bodyPr/>
        <a:lstStyle/>
        <a:p>
          <a:endParaRPr lang="es-MX"/>
        </a:p>
      </dgm:t>
    </dgm:pt>
    <dgm:pt modelId="{1CB7D97D-DEC5-4374-B3C7-CA01668BA584}" type="sibTrans" cxnId="{0BACD1C9-2209-466A-B343-8552392A1361}">
      <dgm:prSet/>
      <dgm:spPr/>
      <dgm:t>
        <a:bodyPr/>
        <a:lstStyle/>
        <a:p>
          <a:endParaRPr lang="es-MX"/>
        </a:p>
      </dgm:t>
    </dgm:pt>
    <dgm:pt modelId="{3DD6F622-26D2-447E-B7C8-3653BFD13FF4}">
      <dgm:prSet phldrT="[Texto]"/>
      <dgm:spPr/>
      <dgm:t>
        <a:bodyPr/>
        <a:lstStyle/>
        <a:p>
          <a:r>
            <a:rPr lang="es-MX" dirty="0"/>
            <a:t>4. Conexión SUA</a:t>
          </a:r>
        </a:p>
      </dgm:t>
    </dgm:pt>
    <dgm:pt modelId="{993E193E-21A1-4FC3-B025-F468F26650F0}" type="parTrans" cxnId="{82A9F890-6AD3-435D-AF76-45CB826AB337}">
      <dgm:prSet/>
      <dgm:spPr/>
      <dgm:t>
        <a:bodyPr/>
        <a:lstStyle/>
        <a:p>
          <a:endParaRPr lang="es-MX"/>
        </a:p>
      </dgm:t>
    </dgm:pt>
    <dgm:pt modelId="{2FA0C77B-260D-4372-9773-BC3242C61093}" type="sibTrans" cxnId="{82A9F890-6AD3-435D-AF76-45CB826AB337}">
      <dgm:prSet/>
      <dgm:spPr/>
      <dgm:t>
        <a:bodyPr/>
        <a:lstStyle/>
        <a:p>
          <a:endParaRPr lang="es-MX"/>
        </a:p>
      </dgm:t>
    </dgm:pt>
    <dgm:pt modelId="{61DD03D2-6925-4D73-82CC-95FE54FFF8B3}">
      <dgm:prSet/>
      <dgm:spPr/>
      <dgm:t>
        <a:bodyPr/>
        <a:lstStyle/>
        <a:p>
          <a:r>
            <a:rPr lang="es-MX" dirty="0"/>
            <a:t>5. Seleccionar la ubicación de la base de datos de SUA</a:t>
          </a:r>
        </a:p>
      </dgm:t>
    </dgm:pt>
    <dgm:pt modelId="{E5B0EA78-A11D-44C4-9BC0-8CD3246E6A3C}" type="parTrans" cxnId="{CD68CA67-1036-4A8F-8A91-D78E5C45B736}">
      <dgm:prSet/>
      <dgm:spPr/>
      <dgm:t>
        <a:bodyPr/>
        <a:lstStyle/>
        <a:p>
          <a:endParaRPr lang="es-MX"/>
        </a:p>
      </dgm:t>
    </dgm:pt>
    <dgm:pt modelId="{BA9EEE52-0D97-454F-ACE3-D471C18D0343}" type="sibTrans" cxnId="{CD68CA67-1036-4A8F-8A91-D78E5C45B736}">
      <dgm:prSet/>
      <dgm:spPr/>
      <dgm:t>
        <a:bodyPr/>
        <a:lstStyle/>
        <a:p>
          <a:endParaRPr lang="es-MX"/>
        </a:p>
      </dgm:t>
    </dgm:pt>
    <dgm:pt modelId="{F6C9BEB6-E9FD-4BA4-AFB3-86D46A942DE0}">
      <dgm:prSet phldrT="[Texto]"/>
      <dgm:spPr/>
      <dgm:t>
        <a:bodyPr/>
        <a:lstStyle/>
        <a:p>
          <a:r>
            <a:rPr lang="es-MX" dirty="0"/>
            <a:t>3. Validar las altas, movimientos e incapacidades que se enviarán al SUA</a:t>
          </a:r>
        </a:p>
      </dgm:t>
    </dgm:pt>
    <dgm:pt modelId="{F40AB50B-4BDD-440D-831E-B4E20E59B0D8}" type="parTrans" cxnId="{AD044ECE-E2B4-49D8-8FBC-7AD52E46ABFB}">
      <dgm:prSet/>
      <dgm:spPr/>
      <dgm:t>
        <a:bodyPr/>
        <a:lstStyle/>
        <a:p>
          <a:endParaRPr lang="es-MX"/>
        </a:p>
      </dgm:t>
    </dgm:pt>
    <dgm:pt modelId="{EC5C3487-53EB-44A0-9947-04A236037BB0}" type="sibTrans" cxnId="{AD044ECE-E2B4-49D8-8FBC-7AD52E46ABFB}">
      <dgm:prSet/>
      <dgm:spPr/>
      <dgm:t>
        <a:bodyPr/>
        <a:lstStyle/>
        <a:p>
          <a:endParaRPr lang="es-MX"/>
        </a:p>
      </dgm:t>
    </dgm:pt>
    <dgm:pt modelId="{B856C055-E53D-4908-8384-3EE75D98E248}">
      <dgm:prSet phldrT="[Texto]"/>
      <dgm:spPr/>
      <dgm:t>
        <a:bodyPr/>
        <a:lstStyle/>
        <a:p>
          <a:r>
            <a:rPr lang="es-MX" dirty="0"/>
            <a:t>6. Enviar movimientos a SUA</a:t>
          </a:r>
        </a:p>
      </dgm:t>
    </dgm:pt>
    <dgm:pt modelId="{625A905F-0BF4-4765-BD09-A880E3CB1DAE}" type="parTrans" cxnId="{7A50B8B4-5082-42FE-B467-A024D03B1543}">
      <dgm:prSet/>
      <dgm:spPr/>
      <dgm:t>
        <a:bodyPr/>
        <a:lstStyle/>
        <a:p>
          <a:endParaRPr lang="es-MX"/>
        </a:p>
      </dgm:t>
    </dgm:pt>
    <dgm:pt modelId="{3B69A781-0557-4736-81C2-25D9CE3D9AD0}" type="sibTrans" cxnId="{7A50B8B4-5082-42FE-B467-A024D03B1543}">
      <dgm:prSet/>
      <dgm:spPr/>
      <dgm:t>
        <a:bodyPr/>
        <a:lstStyle/>
        <a:p>
          <a:endParaRPr lang="es-MX"/>
        </a:p>
      </dgm:t>
    </dgm:pt>
    <dgm:pt modelId="{017B56F2-BD06-4CF6-A465-1548FF2B2301}">
      <dgm:prSet phldrT="[Texto]"/>
      <dgm:spPr/>
      <dgm:t>
        <a:bodyPr/>
        <a:lstStyle/>
        <a:p>
          <a:r>
            <a:rPr lang="es-MX" dirty="0"/>
            <a:t>8.-Verificar en el SUA los movimientos enviados</a:t>
          </a:r>
        </a:p>
      </dgm:t>
    </dgm:pt>
    <dgm:pt modelId="{F2F61E16-AEFD-4BFE-9594-021154090DEB}" type="parTrans" cxnId="{54354738-2235-417E-A0BC-6FC47F3192B1}">
      <dgm:prSet/>
      <dgm:spPr/>
      <dgm:t>
        <a:bodyPr/>
        <a:lstStyle/>
        <a:p>
          <a:endParaRPr lang="es-MX"/>
        </a:p>
      </dgm:t>
    </dgm:pt>
    <dgm:pt modelId="{4772E8C9-8D68-4E83-B723-37C0BBA2C3D4}" type="sibTrans" cxnId="{54354738-2235-417E-A0BC-6FC47F3192B1}">
      <dgm:prSet/>
      <dgm:spPr/>
      <dgm:t>
        <a:bodyPr/>
        <a:lstStyle/>
        <a:p>
          <a:endParaRPr lang="es-MX"/>
        </a:p>
      </dgm:t>
    </dgm:pt>
    <dgm:pt modelId="{B71E1F67-3D1F-455B-8F01-7FACA3FB17F3}">
      <dgm:prSet phldrT="[Texto]"/>
      <dgm:spPr/>
      <dgm:t>
        <a:bodyPr/>
        <a:lstStyle/>
        <a:p>
          <a:r>
            <a:rPr lang="es-MX" dirty="0"/>
            <a:t>7.-Consultar bitácora</a:t>
          </a:r>
        </a:p>
      </dgm:t>
    </dgm:pt>
    <dgm:pt modelId="{C5D41F03-177B-4DB6-9BB8-5E1625BAA204}" type="parTrans" cxnId="{7DA40FA1-4C4B-472E-BED5-519CE910099C}">
      <dgm:prSet/>
      <dgm:spPr/>
      <dgm:t>
        <a:bodyPr/>
        <a:lstStyle/>
        <a:p>
          <a:endParaRPr lang="es-MX"/>
        </a:p>
      </dgm:t>
    </dgm:pt>
    <dgm:pt modelId="{3A7CFB81-A6CA-4C67-99A3-0F6DB6E89C09}" type="sibTrans" cxnId="{7DA40FA1-4C4B-472E-BED5-519CE910099C}">
      <dgm:prSet/>
      <dgm:spPr/>
      <dgm:t>
        <a:bodyPr/>
        <a:lstStyle/>
        <a:p>
          <a:endParaRPr lang="es-MX"/>
        </a:p>
      </dgm:t>
    </dgm:pt>
    <dgm:pt modelId="{EB4D87D7-271F-4657-A9B0-900E95CB33C1}" type="pres">
      <dgm:prSet presAssocID="{F7358F00-1C9D-4D2F-A605-528B9ABAD9BB}" presName="diagram" presStyleCnt="0">
        <dgm:presLayoutVars>
          <dgm:dir/>
          <dgm:resizeHandles val="exact"/>
        </dgm:presLayoutVars>
      </dgm:prSet>
      <dgm:spPr/>
    </dgm:pt>
    <dgm:pt modelId="{53952907-7B65-483D-9572-9FEE66B245C3}" type="pres">
      <dgm:prSet presAssocID="{A728AFE9-F76D-4B2E-ADFF-814AAE13B5C2}" presName="node" presStyleLbl="node1" presStyleIdx="0" presStyleCnt="8" custLinFactNeighborX="-1196" custLinFactNeighborY="-77">
        <dgm:presLayoutVars>
          <dgm:bulletEnabled val="1"/>
        </dgm:presLayoutVars>
      </dgm:prSet>
      <dgm:spPr/>
      <dgm:t>
        <a:bodyPr/>
        <a:lstStyle/>
        <a:p>
          <a:endParaRPr lang="es-MX"/>
        </a:p>
      </dgm:t>
    </dgm:pt>
    <dgm:pt modelId="{2ADEF01F-ECB9-49EA-A28D-6282A5DC2E3C}" type="pres">
      <dgm:prSet presAssocID="{AEF2B72B-ED48-4EEB-B116-B679F3B7B00A}" presName="sibTrans" presStyleCnt="0"/>
      <dgm:spPr/>
    </dgm:pt>
    <dgm:pt modelId="{DDF7D2A9-B9F4-4BED-8DA7-3560E8C282DF}" type="pres">
      <dgm:prSet presAssocID="{07937404-8A30-43F4-8ECC-DB4F6DD4F6E8}" presName="node" presStyleLbl="node1" presStyleIdx="1" presStyleCnt="8">
        <dgm:presLayoutVars>
          <dgm:bulletEnabled val="1"/>
        </dgm:presLayoutVars>
      </dgm:prSet>
      <dgm:spPr/>
      <dgm:t>
        <a:bodyPr/>
        <a:lstStyle/>
        <a:p>
          <a:endParaRPr lang="es-MX"/>
        </a:p>
      </dgm:t>
    </dgm:pt>
    <dgm:pt modelId="{3DBCA15C-ADF0-4004-8E31-D79D6476633F}" type="pres">
      <dgm:prSet presAssocID="{1CB7D97D-DEC5-4374-B3C7-CA01668BA584}" presName="sibTrans" presStyleCnt="0"/>
      <dgm:spPr/>
    </dgm:pt>
    <dgm:pt modelId="{AB8DD778-4D4D-4EAF-9A79-A939743D7C0D}" type="pres">
      <dgm:prSet presAssocID="{F6C9BEB6-E9FD-4BA4-AFB3-86D46A942DE0}" presName="node" presStyleLbl="node1" presStyleIdx="2" presStyleCnt="8">
        <dgm:presLayoutVars>
          <dgm:bulletEnabled val="1"/>
        </dgm:presLayoutVars>
      </dgm:prSet>
      <dgm:spPr/>
      <dgm:t>
        <a:bodyPr/>
        <a:lstStyle/>
        <a:p>
          <a:endParaRPr lang="es-MX"/>
        </a:p>
      </dgm:t>
    </dgm:pt>
    <dgm:pt modelId="{E97B39E8-CBFE-4055-8BC7-9BF822C43EB5}" type="pres">
      <dgm:prSet presAssocID="{EC5C3487-53EB-44A0-9947-04A236037BB0}" presName="sibTrans" presStyleCnt="0"/>
      <dgm:spPr/>
    </dgm:pt>
    <dgm:pt modelId="{F3C6B073-C0A9-48BD-91DA-3B7C87E9C292}" type="pres">
      <dgm:prSet presAssocID="{3DD6F622-26D2-447E-B7C8-3653BFD13FF4}" presName="node" presStyleLbl="node1" presStyleIdx="3" presStyleCnt="8">
        <dgm:presLayoutVars>
          <dgm:bulletEnabled val="1"/>
        </dgm:presLayoutVars>
      </dgm:prSet>
      <dgm:spPr/>
      <dgm:t>
        <a:bodyPr/>
        <a:lstStyle/>
        <a:p>
          <a:endParaRPr lang="es-MX"/>
        </a:p>
      </dgm:t>
    </dgm:pt>
    <dgm:pt modelId="{A3978A2E-BD8B-4D8D-B00F-22509E2B49C2}" type="pres">
      <dgm:prSet presAssocID="{2FA0C77B-260D-4372-9773-BC3242C61093}" presName="sibTrans" presStyleCnt="0"/>
      <dgm:spPr/>
    </dgm:pt>
    <dgm:pt modelId="{D75D752C-5E5E-49F1-BC68-971EC318576F}" type="pres">
      <dgm:prSet presAssocID="{61DD03D2-6925-4D73-82CC-95FE54FFF8B3}" presName="node" presStyleLbl="node1" presStyleIdx="4" presStyleCnt="8">
        <dgm:presLayoutVars>
          <dgm:bulletEnabled val="1"/>
        </dgm:presLayoutVars>
      </dgm:prSet>
      <dgm:spPr/>
      <dgm:t>
        <a:bodyPr/>
        <a:lstStyle/>
        <a:p>
          <a:endParaRPr lang="es-MX"/>
        </a:p>
      </dgm:t>
    </dgm:pt>
    <dgm:pt modelId="{62E2E913-C848-4F9E-9BFE-127D38C292AB}" type="pres">
      <dgm:prSet presAssocID="{BA9EEE52-0D97-454F-ACE3-D471C18D0343}" presName="sibTrans" presStyleCnt="0"/>
      <dgm:spPr/>
    </dgm:pt>
    <dgm:pt modelId="{CA526B17-5DDE-4DA1-BD17-7D83092EE176}" type="pres">
      <dgm:prSet presAssocID="{B856C055-E53D-4908-8384-3EE75D98E248}" presName="node" presStyleLbl="node1" presStyleIdx="5" presStyleCnt="8">
        <dgm:presLayoutVars>
          <dgm:bulletEnabled val="1"/>
        </dgm:presLayoutVars>
      </dgm:prSet>
      <dgm:spPr/>
      <dgm:t>
        <a:bodyPr/>
        <a:lstStyle/>
        <a:p>
          <a:endParaRPr lang="es-MX"/>
        </a:p>
      </dgm:t>
    </dgm:pt>
    <dgm:pt modelId="{BEC2EBF7-9E8D-408B-8264-814D6F89768A}" type="pres">
      <dgm:prSet presAssocID="{3B69A781-0557-4736-81C2-25D9CE3D9AD0}" presName="sibTrans" presStyleCnt="0"/>
      <dgm:spPr/>
    </dgm:pt>
    <dgm:pt modelId="{8CD000C2-23AD-4767-B107-717061C2A8E1}" type="pres">
      <dgm:prSet presAssocID="{B71E1F67-3D1F-455B-8F01-7FACA3FB17F3}" presName="node" presStyleLbl="node1" presStyleIdx="6" presStyleCnt="8">
        <dgm:presLayoutVars>
          <dgm:bulletEnabled val="1"/>
        </dgm:presLayoutVars>
      </dgm:prSet>
      <dgm:spPr/>
      <dgm:t>
        <a:bodyPr/>
        <a:lstStyle/>
        <a:p>
          <a:endParaRPr lang="es-MX"/>
        </a:p>
      </dgm:t>
    </dgm:pt>
    <dgm:pt modelId="{5454EEC2-845E-4178-AE99-94D61AF9F11E}" type="pres">
      <dgm:prSet presAssocID="{3A7CFB81-A6CA-4C67-99A3-0F6DB6E89C09}" presName="sibTrans" presStyleCnt="0"/>
      <dgm:spPr/>
    </dgm:pt>
    <dgm:pt modelId="{9B6CD478-AC3C-46D7-B8D9-4941395D24AE}" type="pres">
      <dgm:prSet presAssocID="{017B56F2-BD06-4CF6-A465-1548FF2B2301}" presName="node" presStyleLbl="node1" presStyleIdx="7" presStyleCnt="8">
        <dgm:presLayoutVars>
          <dgm:bulletEnabled val="1"/>
        </dgm:presLayoutVars>
      </dgm:prSet>
      <dgm:spPr/>
      <dgm:t>
        <a:bodyPr/>
        <a:lstStyle/>
        <a:p>
          <a:endParaRPr lang="es-MX"/>
        </a:p>
      </dgm:t>
    </dgm:pt>
  </dgm:ptLst>
  <dgm:cxnLst>
    <dgm:cxn modelId="{B2317901-E165-4BF8-B458-1464E7DFBD56}" type="presOf" srcId="{3DD6F622-26D2-447E-B7C8-3653BFD13FF4}" destId="{F3C6B073-C0A9-48BD-91DA-3B7C87E9C292}" srcOrd="0" destOrd="0" presId="urn:microsoft.com/office/officeart/2005/8/layout/default"/>
    <dgm:cxn modelId="{B9BD00FF-20A4-498B-BA5D-3658E71D727D}" type="presOf" srcId="{07937404-8A30-43F4-8ECC-DB4F6DD4F6E8}" destId="{DDF7D2A9-B9F4-4BED-8DA7-3560E8C282DF}" srcOrd="0" destOrd="0" presId="urn:microsoft.com/office/officeart/2005/8/layout/default"/>
    <dgm:cxn modelId="{D417A42C-E96B-4420-9027-5B534015FFE9}" type="presOf" srcId="{B71E1F67-3D1F-455B-8F01-7FACA3FB17F3}" destId="{8CD000C2-23AD-4767-B107-717061C2A8E1}" srcOrd="0" destOrd="0" presId="urn:microsoft.com/office/officeart/2005/8/layout/default"/>
    <dgm:cxn modelId="{C36D31A1-3725-4BE5-AD2D-D03A42A1C1AF}" srcId="{F7358F00-1C9D-4D2F-A605-528B9ABAD9BB}" destId="{A728AFE9-F76D-4B2E-ADFF-814AAE13B5C2}" srcOrd="0" destOrd="0" parTransId="{07E1C967-383F-4468-95EC-73A722F28D6A}" sibTransId="{AEF2B72B-ED48-4EEB-B116-B679F3B7B00A}"/>
    <dgm:cxn modelId="{AD044ECE-E2B4-49D8-8FBC-7AD52E46ABFB}" srcId="{F7358F00-1C9D-4D2F-A605-528B9ABAD9BB}" destId="{F6C9BEB6-E9FD-4BA4-AFB3-86D46A942DE0}" srcOrd="2" destOrd="0" parTransId="{F40AB50B-4BDD-440D-831E-B4E20E59B0D8}" sibTransId="{EC5C3487-53EB-44A0-9947-04A236037BB0}"/>
    <dgm:cxn modelId="{5767D313-5B9D-40F1-9D4A-763C6A7388EA}" type="presOf" srcId="{61DD03D2-6925-4D73-82CC-95FE54FFF8B3}" destId="{D75D752C-5E5E-49F1-BC68-971EC318576F}" srcOrd="0" destOrd="0" presId="urn:microsoft.com/office/officeart/2005/8/layout/default"/>
    <dgm:cxn modelId="{7A50B8B4-5082-42FE-B467-A024D03B1543}" srcId="{F7358F00-1C9D-4D2F-A605-528B9ABAD9BB}" destId="{B856C055-E53D-4908-8384-3EE75D98E248}" srcOrd="5" destOrd="0" parTransId="{625A905F-0BF4-4765-BD09-A880E3CB1DAE}" sibTransId="{3B69A781-0557-4736-81C2-25D9CE3D9AD0}"/>
    <dgm:cxn modelId="{21BB80AF-EAF4-447F-81B7-E4E1275B2C29}" type="presOf" srcId="{F6C9BEB6-E9FD-4BA4-AFB3-86D46A942DE0}" destId="{AB8DD778-4D4D-4EAF-9A79-A939743D7C0D}" srcOrd="0" destOrd="0" presId="urn:microsoft.com/office/officeart/2005/8/layout/default"/>
    <dgm:cxn modelId="{54354738-2235-417E-A0BC-6FC47F3192B1}" srcId="{F7358F00-1C9D-4D2F-A605-528B9ABAD9BB}" destId="{017B56F2-BD06-4CF6-A465-1548FF2B2301}" srcOrd="7" destOrd="0" parTransId="{F2F61E16-AEFD-4BFE-9594-021154090DEB}" sibTransId="{4772E8C9-8D68-4E83-B723-37C0BBA2C3D4}"/>
    <dgm:cxn modelId="{814FCFE9-7FFE-481A-96A7-9B088C3B1EA4}" type="presOf" srcId="{A728AFE9-F76D-4B2E-ADFF-814AAE13B5C2}" destId="{53952907-7B65-483D-9572-9FEE66B245C3}" srcOrd="0" destOrd="0" presId="urn:microsoft.com/office/officeart/2005/8/layout/default"/>
    <dgm:cxn modelId="{383D25D5-7316-4724-96A3-E39D97F206B3}" type="presOf" srcId="{B856C055-E53D-4908-8384-3EE75D98E248}" destId="{CA526B17-5DDE-4DA1-BD17-7D83092EE176}" srcOrd="0" destOrd="0" presId="urn:microsoft.com/office/officeart/2005/8/layout/default"/>
    <dgm:cxn modelId="{A1F0BF66-3D1F-4268-B349-D430DD6CFBA4}" type="presOf" srcId="{F7358F00-1C9D-4D2F-A605-528B9ABAD9BB}" destId="{EB4D87D7-271F-4657-A9B0-900E95CB33C1}" srcOrd="0" destOrd="0" presId="urn:microsoft.com/office/officeart/2005/8/layout/default"/>
    <dgm:cxn modelId="{82A9F890-6AD3-435D-AF76-45CB826AB337}" srcId="{F7358F00-1C9D-4D2F-A605-528B9ABAD9BB}" destId="{3DD6F622-26D2-447E-B7C8-3653BFD13FF4}" srcOrd="3" destOrd="0" parTransId="{993E193E-21A1-4FC3-B025-F468F26650F0}" sibTransId="{2FA0C77B-260D-4372-9773-BC3242C61093}"/>
    <dgm:cxn modelId="{7DA40FA1-4C4B-472E-BED5-519CE910099C}" srcId="{F7358F00-1C9D-4D2F-A605-528B9ABAD9BB}" destId="{B71E1F67-3D1F-455B-8F01-7FACA3FB17F3}" srcOrd="6" destOrd="0" parTransId="{C5D41F03-177B-4DB6-9BB8-5E1625BAA204}" sibTransId="{3A7CFB81-A6CA-4C67-99A3-0F6DB6E89C09}"/>
    <dgm:cxn modelId="{C41E971E-2C90-4E66-9019-5D63C40225AB}" type="presOf" srcId="{017B56F2-BD06-4CF6-A465-1548FF2B2301}" destId="{9B6CD478-AC3C-46D7-B8D9-4941395D24AE}" srcOrd="0" destOrd="0" presId="urn:microsoft.com/office/officeart/2005/8/layout/default"/>
    <dgm:cxn modelId="{CD68CA67-1036-4A8F-8A91-D78E5C45B736}" srcId="{F7358F00-1C9D-4D2F-A605-528B9ABAD9BB}" destId="{61DD03D2-6925-4D73-82CC-95FE54FFF8B3}" srcOrd="4" destOrd="0" parTransId="{E5B0EA78-A11D-44C4-9BC0-8CD3246E6A3C}" sibTransId="{BA9EEE52-0D97-454F-ACE3-D471C18D0343}"/>
    <dgm:cxn modelId="{0BACD1C9-2209-466A-B343-8552392A1361}" srcId="{F7358F00-1C9D-4D2F-A605-528B9ABAD9BB}" destId="{07937404-8A30-43F4-8ECC-DB4F6DD4F6E8}" srcOrd="1" destOrd="0" parTransId="{FAA77B4E-7CF3-4F4A-A012-BC77B41EFBD5}" sibTransId="{1CB7D97D-DEC5-4374-B3C7-CA01668BA584}"/>
    <dgm:cxn modelId="{6D302D78-CCC3-4D02-A309-6BE6CDCEF3D2}" type="presParOf" srcId="{EB4D87D7-271F-4657-A9B0-900E95CB33C1}" destId="{53952907-7B65-483D-9572-9FEE66B245C3}" srcOrd="0" destOrd="0" presId="urn:microsoft.com/office/officeart/2005/8/layout/default"/>
    <dgm:cxn modelId="{8C793EC0-222B-424B-827F-2D9AA6B3DAE6}" type="presParOf" srcId="{EB4D87D7-271F-4657-A9B0-900E95CB33C1}" destId="{2ADEF01F-ECB9-49EA-A28D-6282A5DC2E3C}" srcOrd="1" destOrd="0" presId="urn:microsoft.com/office/officeart/2005/8/layout/default"/>
    <dgm:cxn modelId="{8E60B3D6-6B70-4422-9D9F-128517BD40A1}" type="presParOf" srcId="{EB4D87D7-271F-4657-A9B0-900E95CB33C1}" destId="{DDF7D2A9-B9F4-4BED-8DA7-3560E8C282DF}" srcOrd="2" destOrd="0" presId="urn:microsoft.com/office/officeart/2005/8/layout/default"/>
    <dgm:cxn modelId="{D80F4273-A7DD-4854-9B03-69CFE8DDB409}" type="presParOf" srcId="{EB4D87D7-271F-4657-A9B0-900E95CB33C1}" destId="{3DBCA15C-ADF0-4004-8E31-D79D6476633F}" srcOrd="3" destOrd="0" presId="urn:microsoft.com/office/officeart/2005/8/layout/default"/>
    <dgm:cxn modelId="{22238120-1ACC-4D75-83DA-8DF8A73BB3D2}" type="presParOf" srcId="{EB4D87D7-271F-4657-A9B0-900E95CB33C1}" destId="{AB8DD778-4D4D-4EAF-9A79-A939743D7C0D}" srcOrd="4" destOrd="0" presId="urn:microsoft.com/office/officeart/2005/8/layout/default"/>
    <dgm:cxn modelId="{FBFB7DF1-2C80-4B1F-8B7E-266B03F123D9}" type="presParOf" srcId="{EB4D87D7-271F-4657-A9B0-900E95CB33C1}" destId="{E97B39E8-CBFE-4055-8BC7-9BF822C43EB5}" srcOrd="5" destOrd="0" presId="urn:microsoft.com/office/officeart/2005/8/layout/default"/>
    <dgm:cxn modelId="{40EE08A7-6EEB-45F6-96AA-75D8A6C60A94}" type="presParOf" srcId="{EB4D87D7-271F-4657-A9B0-900E95CB33C1}" destId="{F3C6B073-C0A9-48BD-91DA-3B7C87E9C292}" srcOrd="6" destOrd="0" presId="urn:microsoft.com/office/officeart/2005/8/layout/default"/>
    <dgm:cxn modelId="{8420422E-A951-467F-93ED-002043C7319F}" type="presParOf" srcId="{EB4D87D7-271F-4657-A9B0-900E95CB33C1}" destId="{A3978A2E-BD8B-4D8D-B00F-22509E2B49C2}" srcOrd="7" destOrd="0" presId="urn:microsoft.com/office/officeart/2005/8/layout/default"/>
    <dgm:cxn modelId="{908D331D-B3BB-49A8-9447-DBE9813CEE8F}" type="presParOf" srcId="{EB4D87D7-271F-4657-A9B0-900E95CB33C1}" destId="{D75D752C-5E5E-49F1-BC68-971EC318576F}" srcOrd="8" destOrd="0" presId="urn:microsoft.com/office/officeart/2005/8/layout/default"/>
    <dgm:cxn modelId="{90B39970-7946-4769-9E79-08F569F2C634}" type="presParOf" srcId="{EB4D87D7-271F-4657-A9B0-900E95CB33C1}" destId="{62E2E913-C848-4F9E-9BFE-127D38C292AB}" srcOrd="9" destOrd="0" presId="urn:microsoft.com/office/officeart/2005/8/layout/default"/>
    <dgm:cxn modelId="{CC5DA585-66E2-4326-908E-0600066F3FBF}" type="presParOf" srcId="{EB4D87D7-271F-4657-A9B0-900E95CB33C1}" destId="{CA526B17-5DDE-4DA1-BD17-7D83092EE176}" srcOrd="10" destOrd="0" presId="urn:microsoft.com/office/officeart/2005/8/layout/default"/>
    <dgm:cxn modelId="{A948E0BA-FAFF-4CE4-BBFA-9B66AB2EB6A7}" type="presParOf" srcId="{EB4D87D7-271F-4657-A9B0-900E95CB33C1}" destId="{BEC2EBF7-9E8D-408B-8264-814D6F89768A}" srcOrd="11" destOrd="0" presId="urn:microsoft.com/office/officeart/2005/8/layout/default"/>
    <dgm:cxn modelId="{4637B19F-2504-4889-8729-1CA31C97B6EF}" type="presParOf" srcId="{EB4D87D7-271F-4657-A9B0-900E95CB33C1}" destId="{8CD000C2-23AD-4767-B107-717061C2A8E1}" srcOrd="12" destOrd="0" presId="urn:microsoft.com/office/officeart/2005/8/layout/default"/>
    <dgm:cxn modelId="{8439C972-500E-4EFE-B487-F943FA999779}" type="presParOf" srcId="{EB4D87D7-271F-4657-A9B0-900E95CB33C1}" destId="{5454EEC2-845E-4178-AE99-94D61AF9F11E}" srcOrd="13" destOrd="0" presId="urn:microsoft.com/office/officeart/2005/8/layout/default"/>
    <dgm:cxn modelId="{BE2FB91B-88A6-4F09-B270-B2D46A4AF054}" type="presParOf" srcId="{EB4D87D7-271F-4657-A9B0-900E95CB33C1}" destId="{9B6CD478-AC3C-46D7-B8D9-4941395D24AE}" srcOrd="14"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5CF1CE3-9D92-4173-9A42-333F3A1CF842}">
      <dsp:nvSpPr>
        <dsp:cNvPr id="0" name=""/>
        <dsp:cNvSpPr/>
      </dsp:nvSpPr>
      <dsp:spPr>
        <a:xfrm>
          <a:off x="473905" y="2141"/>
          <a:ext cx="2373698" cy="1424219"/>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Ir al menú IMSS / Infonavit &gt;&gt; Importación trabajadores desde el SUA</a:t>
          </a:r>
        </a:p>
      </dsp:txBody>
      <dsp:txXfrm>
        <a:off x="473905" y="2141"/>
        <a:ext cx="2373698" cy="1424219"/>
      </dsp:txXfrm>
    </dsp:sp>
    <dsp:sp modelId="{53952907-7B65-483D-9572-9FEE66B245C3}">
      <dsp:nvSpPr>
        <dsp:cNvPr id="0" name=""/>
        <dsp:cNvSpPr/>
      </dsp:nvSpPr>
      <dsp:spPr>
        <a:xfrm>
          <a:off x="3084974" y="2141"/>
          <a:ext cx="2373698" cy="1424219"/>
        </a:xfrm>
        <a:prstGeom prst="rect">
          <a:avLst/>
        </a:prstGeom>
        <a:solidFill>
          <a:schemeClr val="accent5">
            <a:hueOff val="577040"/>
            <a:satOff val="1722"/>
            <a:lumOff val="22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1. Seleccionar el archivo(Aseg.txt Afil.txt y Movt.txt)</a:t>
          </a:r>
        </a:p>
      </dsp:txBody>
      <dsp:txXfrm>
        <a:off x="3084974" y="2141"/>
        <a:ext cx="2373698" cy="1424219"/>
      </dsp:txXfrm>
    </dsp:sp>
    <dsp:sp modelId="{DDF7D2A9-B9F4-4BED-8DA7-3560E8C282DF}">
      <dsp:nvSpPr>
        <dsp:cNvPr id="0" name=""/>
        <dsp:cNvSpPr/>
      </dsp:nvSpPr>
      <dsp:spPr>
        <a:xfrm>
          <a:off x="5696042" y="2141"/>
          <a:ext cx="2373698" cy="1424219"/>
        </a:xfrm>
        <a:prstGeom prst="rect">
          <a:avLst/>
        </a:prstGeom>
        <a:solidFill>
          <a:schemeClr val="accent5">
            <a:hueOff val="1154080"/>
            <a:satOff val="3444"/>
            <a:lumOff val="44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2. Procesar Archivos</a:t>
          </a:r>
        </a:p>
      </dsp:txBody>
      <dsp:txXfrm>
        <a:off x="5696042" y="2141"/>
        <a:ext cx="2373698" cy="1424219"/>
      </dsp:txXfrm>
    </dsp:sp>
    <dsp:sp modelId="{AB8DD778-4D4D-4EAF-9A79-A939743D7C0D}">
      <dsp:nvSpPr>
        <dsp:cNvPr id="0" name=""/>
        <dsp:cNvSpPr/>
      </dsp:nvSpPr>
      <dsp:spPr>
        <a:xfrm>
          <a:off x="473905" y="1663730"/>
          <a:ext cx="2373698" cy="1424219"/>
        </a:xfrm>
        <a:prstGeom prst="rect">
          <a:avLst/>
        </a:prstGeom>
        <a:solidFill>
          <a:schemeClr val="accent5">
            <a:hueOff val="1731120"/>
            <a:satOff val="5166"/>
            <a:lumOff val="67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3. Validar datos de los empleados a importar </a:t>
          </a:r>
        </a:p>
      </dsp:txBody>
      <dsp:txXfrm>
        <a:off x="473905" y="1663730"/>
        <a:ext cx="2373698" cy="1424219"/>
      </dsp:txXfrm>
    </dsp:sp>
    <dsp:sp modelId="{F3C6B073-C0A9-48BD-91DA-3B7C87E9C292}">
      <dsp:nvSpPr>
        <dsp:cNvPr id="0" name=""/>
        <dsp:cNvSpPr/>
      </dsp:nvSpPr>
      <dsp:spPr>
        <a:xfrm>
          <a:off x="3084974" y="1663730"/>
          <a:ext cx="2373698" cy="1424219"/>
        </a:xfrm>
        <a:prstGeom prst="rect">
          <a:avLst/>
        </a:prstGeom>
        <a:solidFill>
          <a:schemeClr val="accent5">
            <a:hueOff val="2308161"/>
            <a:satOff val="6887"/>
            <a:lumOff val="89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4. Importar trabajadores</a:t>
          </a:r>
        </a:p>
      </dsp:txBody>
      <dsp:txXfrm>
        <a:off x="3084974" y="1663730"/>
        <a:ext cx="2373698" cy="1424219"/>
      </dsp:txXfrm>
    </dsp:sp>
    <dsp:sp modelId="{D75D752C-5E5E-49F1-BC68-971EC318576F}">
      <dsp:nvSpPr>
        <dsp:cNvPr id="0" name=""/>
        <dsp:cNvSpPr/>
      </dsp:nvSpPr>
      <dsp:spPr>
        <a:xfrm>
          <a:off x="5696042" y="1663730"/>
          <a:ext cx="2373698" cy="1424219"/>
        </a:xfrm>
        <a:prstGeom prst="rect">
          <a:avLst/>
        </a:prstGeom>
        <a:solidFill>
          <a:schemeClr val="accent5">
            <a:hueOff val="2885201"/>
            <a:satOff val="8609"/>
            <a:lumOff val="11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5. Consultar bitácora</a:t>
          </a:r>
        </a:p>
      </dsp:txBody>
      <dsp:txXfrm>
        <a:off x="5696042" y="1663730"/>
        <a:ext cx="2373698" cy="1424219"/>
      </dsp:txXfrm>
    </dsp:sp>
    <dsp:sp modelId="{CA526B17-5DDE-4DA1-BD17-7D83092EE176}">
      <dsp:nvSpPr>
        <dsp:cNvPr id="0" name=""/>
        <dsp:cNvSpPr/>
      </dsp:nvSpPr>
      <dsp:spPr>
        <a:xfrm>
          <a:off x="1779439" y="3325320"/>
          <a:ext cx="2373698" cy="1424219"/>
        </a:xfrm>
        <a:prstGeom prst="rect">
          <a:avLst/>
        </a:prstGeom>
        <a:solidFill>
          <a:schemeClr val="accent5">
            <a:hueOff val="3462241"/>
            <a:satOff val="10331"/>
            <a:lumOff val="134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6. Validar que se realizó la importación de los empleados  </a:t>
          </a:r>
        </a:p>
      </dsp:txBody>
      <dsp:txXfrm>
        <a:off x="1779439" y="3325320"/>
        <a:ext cx="2373698" cy="1424219"/>
      </dsp:txXfrm>
    </dsp:sp>
    <dsp:sp modelId="{D1C2B903-E402-4308-9B87-BB39452CDA9F}">
      <dsp:nvSpPr>
        <dsp:cNvPr id="0" name=""/>
        <dsp:cNvSpPr/>
      </dsp:nvSpPr>
      <dsp:spPr>
        <a:xfrm>
          <a:off x="4390508" y="3325320"/>
          <a:ext cx="2373698" cy="1424219"/>
        </a:xfrm>
        <a:prstGeom prst="rect">
          <a:avLst/>
        </a:prstGeom>
        <a:solidFill>
          <a:schemeClr val="accent5">
            <a:hueOff val="4039281"/>
            <a:satOff val="12053"/>
            <a:lumOff val="156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es-MX" sz="1800" kern="1200" dirty="0"/>
            <a:t>7.Validar que se genero departamentos y puestos</a:t>
          </a:r>
        </a:p>
      </dsp:txBody>
      <dsp:txXfrm>
        <a:off x="4390508" y="3325320"/>
        <a:ext cx="2373698" cy="142421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3952907-7B65-483D-9572-9FEE66B245C3}">
      <dsp:nvSpPr>
        <dsp:cNvPr id="0" name=""/>
        <dsp:cNvSpPr/>
      </dsp:nvSpPr>
      <dsp:spPr>
        <a:xfrm>
          <a:off x="297122" y="2194"/>
          <a:ext cx="2403261" cy="1441956"/>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1. Filtrar los movimientos a enviar </a:t>
          </a:r>
        </a:p>
      </dsp:txBody>
      <dsp:txXfrm>
        <a:off x="297122" y="2194"/>
        <a:ext cx="2403261" cy="1441956"/>
      </dsp:txXfrm>
    </dsp:sp>
    <dsp:sp modelId="{DDF7D2A9-B9F4-4BED-8DA7-3560E8C282DF}">
      <dsp:nvSpPr>
        <dsp:cNvPr id="0" name=""/>
        <dsp:cNvSpPr/>
      </dsp:nvSpPr>
      <dsp:spPr>
        <a:xfrm>
          <a:off x="2969453" y="3304"/>
          <a:ext cx="2403261" cy="1441956"/>
        </a:xfrm>
        <a:prstGeom prst="rect">
          <a:avLst/>
        </a:prstGeom>
        <a:solidFill>
          <a:schemeClr val="accent5">
            <a:hueOff val="577040"/>
            <a:satOff val="1722"/>
            <a:lumOff val="22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2. Clic en Ejecutar </a:t>
          </a:r>
        </a:p>
      </dsp:txBody>
      <dsp:txXfrm>
        <a:off x="2969453" y="3304"/>
        <a:ext cx="2403261" cy="1441956"/>
      </dsp:txXfrm>
    </dsp:sp>
    <dsp:sp modelId="{AB8DD778-4D4D-4EAF-9A79-A939743D7C0D}">
      <dsp:nvSpPr>
        <dsp:cNvPr id="0" name=""/>
        <dsp:cNvSpPr/>
      </dsp:nvSpPr>
      <dsp:spPr>
        <a:xfrm>
          <a:off x="5613041" y="3304"/>
          <a:ext cx="2403261" cy="1441956"/>
        </a:xfrm>
        <a:prstGeom prst="rect">
          <a:avLst/>
        </a:prstGeom>
        <a:solidFill>
          <a:schemeClr val="accent5">
            <a:hueOff val="1154080"/>
            <a:satOff val="3444"/>
            <a:lumOff val="44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3. Validar las altas, movimientos e incapacidades que se enviarán al SUA</a:t>
          </a:r>
        </a:p>
      </dsp:txBody>
      <dsp:txXfrm>
        <a:off x="5613041" y="3304"/>
        <a:ext cx="2403261" cy="1441956"/>
      </dsp:txXfrm>
    </dsp:sp>
    <dsp:sp modelId="{F3C6B073-C0A9-48BD-91DA-3B7C87E9C292}">
      <dsp:nvSpPr>
        <dsp:cNvPr id="0" name=""/>
        <dsp:cNvSpPr/>
      </dsp:nvSpPr>
      <dsp:spPr>
        <a:xfrm>
          <a:off x="325865" y="1685588"/>
          <a:ext cx="2403261" cy="1441956"/>
        </a:xfrm>
        <a:prstGeom prst="rect">
          <a:avLst/>
        </a:prstGeom>
        <a:solidFill>
          <a:schemeClr val="accent5">
            <a:hueOff val="1731120"/>
            <a:satOff val="5166"/>
            <a:lumOff val="672"/>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4. Conexión SUA</a:t>
          </a:r>
        </a:p>
      </dsp:txBody>
      <dsp:txXfrm>
        <a:off x="325865" y="1685588"/>
        <a:ext cx="2403261" cy="1441956"/>
      </dsp:txXfrm>
    </dsp:sp>
    <dsp:sp modelId="{D75D752C-5E5E-49F1-BC68-971EC318576F}">
      <dsp:nvSpPr>
        <dsp:cNvPr id="0" name=""/>
        <dsp:cNvSpPr/>
      </dsp:nvSpPr>
      <dsp:spPr>
        <a:xfrm>
          <a:off x="2969453" y="1685588"/>
          <a:ext cx="2403261" cy="1441956"/>
        </a:xfrm>
        <a:prstGeom prst="rect">
          <a:avLst/>
        </a:prstGeom>
        <a:solidFill>
          <a:schemeClr val="accent5">
            <a:hueOff val="2308161"/>
            <a:satOff val="6887"/>
            <a:lumOff val="896"/>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5. Seleccionar la ubicación de la base de datos de SUA</a:t>
          </a:r>
        </a:p>
      </dsp:txBody>
      <dsp:txXfrm>
        <a:off x="2969453" y="1685588"/>
        <a:ext cx="2403261" cy="1441956"/>
      </dsp:txXfrm>
    </dsp:sp>
    <dsp:sp modelId="{CA526B17-5DDE-4DA1-BD17-7D83092EE176}">
      <dsp:nvSpPr>
        <dsp:cNvPr id="0" name=""/>
        <dsp:cNvSpPr/>
      </dsp:nvSpPr>
      <dsp:spPr>
        <a:xfrm>
          <a:off x="5613041" y="1685588"/>
          <a:ext cx="2403261" cy="1441956"/>
        </a:xfrm>
        <a:prstGeom prst="rect">
          <a:avLst/>
        </a:prstGeom>
        <a:solidFill>
          <a:schemeClr val="accent5">
            <a:hueOff val="2885201"/>
            <a:satOff val="8609"/>
            <a:lumOff val="112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6. Enviar movimientos a SUA</a:t>
          </a:r>
        </a:p>
      </dsp:txBody>
      <dsp:txXfrm>
        <a:off x="5613041" y="1685588"/>
        <a:ext cx="2403261" cy="1441956"/>
      </dsp:txXfrm>
    </dsp:sp>
    <dsp:sp modelId="{8CD000C2-23AD-4767-B107-717061C2A8E1}">
      <dsp:nvSpPr>
        <dsp:cNvPr id="0" name=""/>
        <dsp:cNvSpPr/>
      </dsp:nvSpPr>
      <dsp:spPr>
        <a:xfrm>
          <a:off x="1647659" y="3367871"/>
          <a:ext cx="2403261" cy="1441956"/>
        </a:xfrm>
        <a:prstGeom prst="rect">
          <a:avLst/>
        </a:prstGeom>
        <a:solidFill>
          <a:schemeClr val="accent5">
            <a:hueOff val="3462241"/>
            <a:satOff val="10331"/>
            <a:lumOff val="1344"/>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7.-Consultar bitácora</a:t>
          </a:r>
        </a:p>
      </dsp:txBody>
      <dsp:txXfrm>
        <a:off x="1647659" y="3367871"/>
        <a:ext cx="2403261" cy="1441956"/>
      </dsp:txXfrm>
    </dsp:sp>
    <dsp:sp modelId="{9B6CD478-AC3C-46D7-B8D9-4941395D24AE}">
      <dsp:nvSpPr>
        <dsp:cNvPr id="0" name=""/>
        <dsp:cNvSpPr/>
      </dsp:nvSpPr>
      <dsp:spPr>
        <a:xfrm>
          <a:off x="4291247" y="3367871"/>
          <a:ext cx="2403261" cy="1441956"/>
        </a:xfrm>
        <a:prstGeom prst="rect">
          <a:avLst/>
        </a:prstGeom>
        <a:solidFill>
          <a:schemeClr val="accent5">
            <a:hueOff val="4039281"/>
            <a:satOff val="12053"/>
            <a:lumOff val="1568"/>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ctr" defTabSz="977900">
            <a:lnSpc>
              <a:spcPct val="90000"/>
            </a:lnSpc>
            <a:spcBef>
              <a:spcPct val="0"/>
            </a:spcBef>
            <a:spcAft>
              <a:spcPct val="35000"/>
            </a:spcAft>
          </a:pPr>
          <a:r>
            <a:rPr lang="es-MX" sz="2200" kern="1200" dirty="0"/>
            <a:t>8.-Verificar en el SUA los movimientos enviados</a:t>
          </a:r>
        </a:p>
      </dsp:txBody>
      <dsp:txXfrm>
        <a:off x="4291247" y="3367871"/>
        <a:ext cx="2403261" cy="1441956"/>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xmlns="" id="{04CAE446-A028-4C2B-9AAD-BAE5826BD62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a:extLst>
              <a:ext uri="{FF2B5EF4-FFF2-40B4-BE49-F238E27FC236}">
                <a16:creationId xmlns:a16="http://schemas.microsoft.com/office/drawing/2014/main" xmlns="" id="{91D9E709-F0A7-42A9-817E-9746236B54E9}"/>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A85DA2AB-BEA2-43DD-A055-6A72761EDBF4}" type="datetimeFigureOut">
              <a:rPr lang="es-MX" smtClean="0"/>
              <a:t>21/04/2023</a:t>
            </a:fld>
            <a:endParaRPr lang="es-MX"/>
          </a:p>
        </p:txBody>
      </p:sp>
      <p:sp>
        <p:nvSpPr>
          <p:cNvPr id="4" name="Marcador de pie de página 3">
            <a:extLst>
              <a:ext uri="{FF2B5EF4-FFF2-40B4-BE49-F238E27FC236}">
                <a16:creationId xmlns:a16="http://schemas.microsoft.com/office/drawing/2014/main" xmlns="" id="{EBAB9760-374C-402D-B982-EBE04CBA40DE}"/>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a:extLst>
              <a:ext uri="{FF2B5EF4-FFF2-40B4-BE49-F238E27FC236}">
                <a16:creationId xmlns:a16="http://schemas.microsoft.com/office/drawing/2014/main" xmlns="" id="{959811DC-E3F8-48E3-B8EF-E4D7488A69B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42AD9F2-6189-44B6-BD46-D9A9DB785D28}" type="slidenum">
              <a:rPr lang="es-MX" smtClean="0"/>
              <a:t>‹Nº›</a:t>
            </a:fld>
            <a:endParaRPr lang="es-MX"/>
          </a:p>
        </p:txBody>
      </p:sp>
    </p:spTree>
    <p:extLst>
      <p:ext uri="{BB962C8B-B14F-4D97-AF65-F5344CB8AC3E}">
        <p14:creationId xmlns:p14="http://schemas.microsoft.com/office/powerpoint/2010/main" val="257203724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8C7566-5C9A-4198-AD72-F88EBAA894F8}" type="datetimeFigureOut">
              <a:rPr lang="es-MX" smtClean="0"/>
              <a:t>21/04/2023</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70F725-81EB-45EF-8AD4-69DED08E801D}" type="slidenum">
              <a:rPr lang="es-MX" smtClean="0"/>
              <a:t>‹Nº›</a:t>
            </a:fld>
            <a:endParaRPr lang="es-MX"/>
          </a:p>
        </p:txBody>
      </p:sp>
    </p:spTree>
    <p:extLst>
      <p:ext uri="{BB962C8B-B14F-4D97-AF65-F5344CB8AC3E}">
        <p14:creationId xmlns:p14="http://schemas.microsoft.com/office/powerpoint/2010/main" val="32829734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6</a:t>
            </a:fld>
            <a:endParaRPr lang="es-MX"/>
          </a:p>
        </p:txBody>
      </p:sp>
    </p:spTree>
    <p:extLst>
      <p:ext uri="{BB962C8B-B14F-4D97-AF65-F5344CB8AC3E}">
        <p14:creationId xmlns:p14="http://schemas.microsoft.com/office/powerpoint/2010/main" val="30393525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7</a:t>
            </a:fld>
            <a:endParaRPr lang="es-MX"/>
          </a:p>
        </p:txBody>
      </p:sp>
    </p:spTree>
    <p:extLst>
      <p:ext uri="{BB962C8B-B14F-4D97-AF65-F5344CB8AC3E}">
        <p14:creationId xmlns:p14="http://schemas.microsoft.com/office/powerpoint/2010/main" val="29068269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8</a:t>
            </a:fld>
            <a:endParaRPr lang="es-MX"/>
          </a:p>
        </p:txBody>
      </p:sp>
    </p:spTree>
    <p:extLst>
      <p:ext uri="{BB962C8B-B14F-4D97-AF65-F5344CB8AC3E}">
        <p14:creationId xmlns:p14="http://schemas.microsoft.com/office/powerpoint/2010/main" val="295611467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dirty="0"/>
          </a:p>
        </p:txBody>
      </p:sp>
      <p:sp>
        <p:nvSpPr>
          <p:cNvPr id="4" name="Marcador de número de diapositiva 3"/>
          <p:cNvSpPr>
            <a:spLocks noGrp="1"/>
          </p:cNvSpPr>
          <p:nvPr>
            <p:ph type="sldNum" sz="quarter" idx="5"/>
          </p:nvPr>
        </p:nvSpPr>
        <p:spPr/>
        <p:txBody>
          <a:bodyPr/>
          <a:lstStyle/>
          <a:p>
            <a:fld id="{8E70F725-81EB-45EF-8AD4-69DED08E801D}" type="slidenum">
              <a:rPr lang="es-MX" smtClean="0"/>
              <a:t>17</a:t>
            </a:fld>
            <a:endParaRPr lang="es-MX"/>
          </a:p>
        </p:txBody>
      </p:sp>
    </p:spTree>
    <p:extLst>
      <p:ext uri="{BB962C8B-B14F-4D97-AF65-F5344CB8AC3E}">
        <p14:creationId xmlns:p14="http://schemas.microsoft.com/office/powerpoint/2010/main" val="87036883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a16="http://schemas.microsoft.com/office/drawing/2014/main" xmlns=""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a16="http://schemas.microsoft.com/office/drawing/2014/main" xmlns="" id="{230B7442-788C-40C8-8461-A05DA19B8D8B}"/>
              </a:ext>
            </a:extLst>
          </p:cNvPr>
          <p:cNvSpPr>
            <a:spLocks noGrp="1"/>
          </p:cNvSpPr>
          <p:nvPr>
            <p:ph type="title" hasCustomPrompt="1"/>
          </p:nvPr>
        </p:nvSpPr>
        <p:spPr>
          <a:xfrm>
            <a:off x="0" y="34991"/>
            <a:ext cx="12192000" cy="1092473"/>
          </a:xfr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0590497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1_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7DEE0585-19CC-E243-A8BA-76C5B6F952C3}"/>
              </a:ext>
            </a:extLst>
          </p:cNvPr>
          <p:cNvSpPr>
            <a:spLocks noGrp="1"/>
          </p:cNvSpPr>
          <p:nvPr>
            <p:ph type="ctrTitle"/>
          </p:nvPr>
        </p:nvSpPr>
        <p:spPr>
          <a:xfrm>
            <a:off x="1524000" y="1122363"/>
            <a:ext cx="9144000" cy="2387600"/>
          </a:xfrm>
        </p:spPr>
        <p:txBody>
          <a:bodyPr anchor="b"/>
          <a:lstStyle>
            <a:lvl1pPr algn="ctr">
              <a:defRPr sz="6000"/>
            </a:lvl1pPr>
          </a:lstStyle>
          <a:p>
            <a:r>
              <a:rPr lang="es-MX"/>
              <a:t>Haz clic para modificar el estilo de título del patrón</a:t>
            </a:r>
          </a:p>
        </p:txBody>
      </p:sp>
      <p:sp>
        <p:nvSpPr>
          <p:cNvPr id="3" name="Subtítulo 2">
            <a:extLst>
              <a:ext uri="{FF2B5EF4-FFF2-40B4-BE49-F238E27FC236}">
                <a16:creationId xmlns:a16="http://schemas.microsoft.com/office/drawing/2014/main" xmlns="" id="{56B87A40-1DC0-DD4E-AF41-BA20BCCD0D4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MX"/>
              <a:t>Haz clic para editar el estilo de subtítulo del patrón</a:t>
            </a:r>
          </a:p>
        </p:txBody>
      </p:sp>
      <p:sp>
        <p:nvSpPr>
          <p:cNvPr id="4" name="Marcador de fecha 3">
            <a:extLst>
              <a:ext uri="{FF2B5EF4-FFF2-40B4-BE49-F238E27FC236}">
                <a16:creationId xmlns:a16="http://schemas.microsoft.com/office/drawing/2014/main" xmlns="" id="{AF22D11A-7844-1B4B-A646-31C0919CF923}"/>
              </a:ext>
            </a:extLst>
          </p:cNvPr>
          <p:cNvSpPr>
            <a:spLocks noGrp="1"/>
          </p:cNvSpPr>
          <p:nvPr>
            <p:ph type="dt" sz="half" idx="10"/>
          </p:nvPr>
        </p:nvSpPr>
        <p:spPr/>
        <p:txBody>
          <a:bodyPr/>
          <a:lstStyle/>
          <a:p>
            <a:fld id="{36E5B021-E880-7A47-A127-74A551F51C8F}" type="datetimeFigureOut">
              <a:rPr lang="es-MX" smtClean="0"/>
              <a:t>21/04/2023</a:t>
            </a:fld>
            <a:endParaRPr lang="es-MX"/>
          </a:p>
        </p:txBody>
      </p:sp>
      <p:sp>
        <p:nvSpPr>
          <p:cNvPr id="5" name="Marcador de pie de página 4">
            <a:extLst>
              <a:ext uri="{FF2B5EF4-FFF2-40B4-BE49-F238E27FC236}">
                <a16:creationId xmlns:a16="http://schemas.microsoft.com/office/drawing/2014/main" xmlns="" id="{6AD55EA0-EBD2-5340-8F38-3EAC4027E7C5}"/>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xmlns="" id="{6019BAC5-F5E0-5C40-ADC7-9303F95CAAA8}"/>
              </a:ext>
            </a:extLst>
          </p:cNvPr>
          <p:cNvSpPr>
            <a:spLocks noGrp="1"/>
          </p:cNvSpPr>
          <p:nvPr>
            <p:ph type="sldNum" sz="quarter" idx="12"/>
          </p:nvPr>
        </p:nvSpPr>
        <p:spPr/>
        <p:txBody>
          <a:bodyPr/>
          <a:lstStyle/>
          <a:p>
            <a:fld id="{50E010E0-8DA7-7D48-858B-9EC6DE5DF8EF}" type="slidenum">
              <a:rPr lang="es-MX" smtClean="0"/>
              <a:t>‹Nº›</a:t>
            </a:fld>
            <a:endParaRPr lang="es-MX"/>
          </a:p>
        </p:txBody>
      </p:sp>
    </p:spTree>
    <p:extLst>
      <p:ext uri="{BB962C8B-B14F-4D97-AF65-F5344CB8AC3E}">
        <p14:creationId xmlns:p14="http://schemas.microsoft.com/office/powerpoint/2010/main" val="26197700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cSld name="1_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xmlns="" id="{94000DE7-B816-BD41-996E-19D31AAF849D}"/>
              </a:ext>
            </a:extLst>
          </p:cNvPr>
          <p:cNvSpPr>
            <a:spLocks noGrp="1"/>
          </p:cNvSpPr>
          <p:nvPr>
            <p:ph type="title"/>
          </p:nvPr>
        </p:nvSpPr>
        <p:spPr/>
        <p:txBody>
          <a:bodyPr/>
          <a:lstStyle/>
          <a:p>
            <a:r>
              <a:rPr lang="es-MX"/>
              <a:t>Haz clic para modificar el estilo de título del patrón</a:t>
            </a:r>
          </a:p>
        </p:txBody>
      </p:sp>
      <p:sp>
        <p:nvSpPr>
          <p:cNvPr id="3" name="Marcador de contenido 2">
            <a:extLst>
              <a:ext uri="{FF2B5EF4-FFF2-40B4-BE49-F238E27FC236}">
                <a16:creationId xmlns:a16="http://schemas.microsoft.com/office/drawing/2014/main" xmlns="" id="{3D27C23C-2688-7843-86DB-C1139D4D17F5}"/>
              </a:ext>
            </a:extLst>
          </p:cNvPr>
          <p:cNvSpPr>
            <a:spLocks noGrp="1"/>
          </p:cNvSpPr>
          <p:nvPr>
            <p:ph idx="1"/>
          </p:nvPr>
        </p:nvSpPr>
        <p:spPr/>
        <p:txBody>
          <a:bodyPr/>
          <a:lstStyle/>
          <a:p>
            <a:pPr lvl="0"/>
            <a:r>
              <a:rPr lang="es-MX"/>
              <a:t>Haga clic para modificar los estilos de texto del patrón</a:t>
            </a:r>
          </a:p>
          <a:p>
            <a:pPr lvl="1"/>
            <a:r>
              <a:rPr lang="es-MX"/>
              <a:t>Segundo nivel</a:t>
            </a:r>
          </a:p>
          <a:p>
            <a:pPr lvl="2"/>
            <a:r>
              <a:rPr lang="es-MX"/>
              <a:t>Tercer nivel</a:t>
            </a:r>
          </a:p>
          <a:p>
            <a:pPr lvl="3"/>
            <a:r>
              <a:rPr lang="es-MX"/>
              <a:t>Cuarto nivel</a:t>
            </a:r>
          </a:p>
          <a:p>
            <a:pPr lvl="4"/>
            <a:r>
              <a:rPr lang="es-MX"/>
              <a:t>Quinto nivel</a:t>
            </a:r>
          </a:p>
        </p:txBody>
      </p:sp>
      <p:sp>
        <p:nvSpPr>
          <p:cNvPr id="4" name="Marcador de fecha 3">
            <a:extLst>
              <a:ext uri="{FF2B5EF4-FFF2-40B4-BE49-F238E27FC236}">
                <a16:creationId xmlns:a16="http://schemas.microsoft.com/office/drawing/2014/main" xmlns="" id="{62DE8BED-CBCC-124A-98A3-A03F15DC0112}"/>
              </a:ext>
            </a:extLst>
          </p:cNvPr>
          <p:cNvSpPr>
            <a:spLocks noGrp="1"/>
          </p:cNvSpPr>
          <p:nvPr>
            <p:ph type="dt" sz="half" idx="10"/>
          </p:nvPr>
        </p:nvSpPr>
        <p:spPr/>
        <p:txBody>
          <a:bodyPr/>
          <a:lstStyle/>
          <a:p>
            <a:fld id="{36E5B021-E880-7A47-A127-74A551F51C8F}" type="datetimeFigureOut">
              <a:rPr lang="es-MX" smtClean="0"/>
              <a:t>21/04/2023</a:t>
            </a:fld>
            <a:endParaRPr lang="es-MX"/>
          </a:p>
        </p:txBody>
      </p:sp>
      <p:sp>
        <p:nvSpPr>
          <p:cNvPr id="5" name="Marcador de pie de página 4">
            <a:extLst>
              <a:ext uri="{FF2B5EF4-FFF2-40B4-BE49-F238E27FC236}">
                <a16:creationId xmlns:a16="http://schemas.microsoft.com/office/drawing/2014/main" xmlns="" id="{6190CFA4-91EF-9446-BEC2-E3D5D67E41AB}"/>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xmlns="" id="{A45AB050-0494-744D-ADAB-C34F7303620F}"/>
              </a:ext>
            </a:extLst>
          </p:cNvPr>
          <p:cNvSpPr>
            <a:spLocks noGrp="1"/>
          </p:cNvSpPr>
          <p:nvPr>
            <p:ph type="sldNum" sz="quarter" idx="12"/>
          </p:nvPr>
        </p:nvSpPr>
        <p:spPr/>
        <p:txBody>
          <a:bodyPr/>
          <a:lstStyle/>
          <a:p>
            <a:fld id="{50E010E0-8DA7-7D48-858B-9EC6DE5DF8EF}" type="slidenum">
              <a:rPr lang="es-MX" smtClean="0"/>
              <a:t>‹Nº›</a:t>
            </a:fld>
            <a:endParaRPr lang="es-MX"/>
          </a:p>
        </p:txBody>
      </p:sp>
    </p:spTree>
    <p:extLst>
      <p:ext uri="{BB962C8B-B14F-4D97-AF65-F5344CB8AC3E}">
        <p14:creationId xmlns:p14="http://schemas.microsoft.com/office/powerpoint/2010/main" val="26555179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2410695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110194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07589709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42632891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29101101-9FCF-4399-B157-DB62E7D132EB}" type="datetimeFigureOut">
              <a:rPr lang="es-MX" smtClean="0"/>
              <a:t>21/04/2023</a:t>
            </a:fld>
            <a:endParaRPr lang="es-MX"/>
          </a:p>
        </p:txBody>
      </p:sp>
      <p:sp>
        <p:nvSpPr>
          <p:cNvPr id="8" name="Footer Placeholder 7"/>
          <p:cNvSpPr>
            <a:spLocks noGrp="1"/>
          </p:cNvSpPr>
          <p:nvPr>
            <p:ph type="ftr" sz="quarter" idx="11"/>
          </p:nvPr>
        </p:nvSpPr>
        <p:spPr/>
        <p:txBody>
          <a:bodyPr/>
          <a:lstStyle/>
          <a:p>
            <a:endParaRPr lang="es-MX"/>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32756853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29101101-9FCF-4399-B157-DB62E7D132EB}" type="datetimeFigureOut">
              <a:rPr lang="es-MX" smtClean="0"/>
              <a:t>21/04/2023</a:t>
            </a:fld>
            <a:endParaRPr lang="es-MX"/>
          </a:p>
        </p:txBody>
      </p:sp>
      <p:sp>
        <p:nvSpPr>
          <p:cNvPr id="4" name="Footer Placeholder 3"/>
          <p:cNvSpPr>
            <a:spLocks noGrp="1"/>
          </p:cNvSpPr>
          <p:nvPr>
            <p:ph type="ftr" sz="quarter" idx="11"/>
          </p:nvPr>
        </p:nvSpPr>
        <p:spPr/>
        <p:txBody>
          <a:bodyPr/>
          <a:lstStyle/>
          <a:p>
            <a:endParaRPr lang="es-MX"/>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98948037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101101-9FCF-4399-B157-DB62E7D132EB}" type="datetimeFigureOut">
              <a:rPr lang="es-MX" smtClean="0"/>
              <a:t>21/04/2023</a:t>
            </a:fld>
            <a:endParaRPr lang="es-MX"/>
          </a:p>
        </p:txBody>
      </p:sp>
      <p:sp>
        <p:nvSpPr>
          <p:cNvPr id="3" name="Footer Placeholder 2"/>
          <p:cNvSpPr>
            <a:spLocks noGrp="1"/>
          </p:cNvSpPr>
          <p:nvPr>
            <p:ph type="ftr" sz="quarter" idx="11"/>
          </p:nvPr>
        </p:nvSpPr>
        <p:spPr/>
        <p:txBody>
          <a:bodyPr/>
          <a:lstStyle/>
          <a:p>
            <a:endParaRPr lang="es-MX"/>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94093570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32857306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a16="http://schemas.microsoft.com/office/drawing/2014/main" xmlns=""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E2A69D4B-978D-4924-A9FF-21EA43B932C1}"/>
              </a:ext>
            </a:extLst>
          </p:cNvPr>
          <p:cNvSpPr>
            <a:spLocks noGrp="1"/>
          </p:cNvSpPr>
          <p:nvPr>
            <p:ph type="title" hasCustomPrompt="1"/>
          </p:nvPr>
        </p:nvSpPr>
        <p:spPr>
          <a:xfrm>
            <a:off x="776056" y="2766218"/>
            <a:ext cx="4452891" cy="1325563"/>
          </a:xfr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37469049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4826763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23358907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CC363AC-D4CB-4E80-A803-96BC1463D289}" type="slidenum">
              <a:rPr lang="es-MX" smtClean="0"/>
              <a:t>‹Nº›</a:t>
            </a:fld>
            <a:endParaRPr lang="es-MX"/>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55917051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smtClean="0"/>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87761136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C363AC-D4CB-4E80-A803-96BC1463D289}" type="slidenum">
              <a:rPr lang="es-MX" smtClean="0"/>
              <a:t>‹Nº›</a:t>
            </a:fld>
            <a:endParaRPr lang="es-MX"/>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7919569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smtClean="0"/>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smtClean="0"/>
              <a:t>Haga clic para modificar el estilo de texto del patrón</a:t>
            </a:r>
          </a:p>
        </p:txBody>
      </p:sp>
      <p:sp>
        <p:nvSpPr>
          <p:cNvPr id="5" name="Date Placeholder 4"/>
          <p:cNvSpPr>
            <a:spLocks noGrp="1"/>
          </p:cNvSpPr>
          <p:nvPr>
            <p:ph type="dt" sz="half" idx="10"/>
          </p:nvPr>
        </p:nvSpPr>
        <p:spPr/>
        <p:txBody>
          <a:bodyPr/>
          <a:lstStyle/>
          <a:p>
            <a:fld id="{29101101-9FCF-4399-B157-DB62E7D132EB}" type="datetimeFigureOut">
              <a:rPr lang="es-MX" smtClean="0"/>
              <a:t>21/04/2023</a:t>
            </a:fld>
            <a:endParaRPr lang="es-MX"/>
          </a:p>
        </p:txBody>
      </p:sp>
      <p:sp>
        <p:nvSpPr>
          <p:cNvPr id="6" name="Footer Placeholder 5"/>
          <p:cNvSpPr>
            <a:spLocks noGrp="1"/>
          </p:cNvSpPr>
          <p:nvPr>
            <p:ph type="ftr" sz="quarter" idx="11"/>
          </p:nvPr>
        </p:nvSpPr>
        <p:spPr/>
        <p:txBody>
          <a:bodyPr/>
          <a:lstStyle/>
          <a:p>
            <a:endParaRPr lang="es-MX"/>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09788493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16289913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29101101-9FCF-4399-B157-DB62E7D132EB}" type="datetimeFigureOut">
              <a:rPr lang="es-MX" smtClean="0"/>
              <a:t>21/04/2023</a:t>
            </a:fld>
            <a:endParaRPr lang="es-MX"/>
          </a:p>
        </p:txBody>
      </p:sp>
      <p:sp>
        <p:nvSpPr>
          <p:cNvPr id="5" name="Footer Placeholder 4"/>
          <p:cNvSpPr>
            <a:spLocks noGrp="1"/>
          </p:cNvSpPr>
          <p:nvPr>
            <p:ph type="ftr" sz="quarter" idx="11"/>
          </p:nvPr>
        </p:nvSpPr>
        <p:spPr/>
        <p:txBody>
          <a:bodyPr/>
          <a:lstStyle/>
          <a:p>
            <a:endParaRPr lang="es-MX"/>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CC363AC-D4CB-4E80-A803-96BC1463D289}" type="slidenum">
              <a:rPr lang="es-MX" smtClean="0"/>
              <a:t>‹Nº›</a:t>
            </a:fld>
            <a:endParaRPr lang="es-MX"/>
          </a:p>
        </p:txBody>
      </p:sp>
    </p:spTree>
    <p:extLst>
      <p:ext uri="{BB962C8B-B14F-4D97-AF65-F5344CB8AC3E}">
        <p14:creationId xmlns:p14="http://schemas.microsoft.com/office/powerpoint/2010/main" val="184349788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a16="http://schemas.microsoft.com/office/drawing/2014/main" xmlns=""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a16="http://schemas.microsoft.com/office/drawing/2014/main" xmlns="" id="{230B7442-788C-40C8-8461-A05DA19B8D8B}"/>
              </a:ext>
            </a:extLst>
          </p:cNvPr>
          <p:cNvSpPr>
            <a:spLocks noGrp="1"/>
          </p:cNvSpPr>
          <p:nvPr>
            <p:ph type="title" hasCustomPrompt="1"/>
          </p:nvPr>
        </p:nvSpPr>
        <p:spPr>
          <a:xfrm>
            <a:off x="0" y="34991"/>
            <a:ext cx="12192000" cy="1092473"/>
          </a:xfr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19451986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2_Diapositiva de título">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46EA7C49-9C88-423A-A124-CB8F0C509055}"/>
              </a:ext>
            </a:extLst>
          </p:cNvPr>
          <p:cNvPicPr>
            <a:picLocks noChangeAspect="1"/>
          </p:cNvPicPr>
          <p:nvPr userDrawn="1"/>
        </p:nvPicPr>
        <p:blipFill>
          <a:blip r:embed="rId2"/>
          <a:stretch>
            <a:fillRect/>
          </a:stretch>
        </p:blipFill>
        <p:spPr>
          <a:xfrm>
            <a:off x="0" y="0"/>
            <a:ext cx="12192000" cy="1395546"/>
          </a:xfrm>
          <a:prstGeom prst="rect">
            <a:avLst/>
          </a:prstGeom>
        </p:spPr>
      </p:pic>
      <p:pic>
        <p:nvPicPr>
          <p:cNvPr id="8" name="Imagen 7">
            <a:extLst>
              <a:ext uri="{FF2B5EF4-FFF2-40B4-BE49-F238E27FC236}">
                <a16:creationId xmlns:a16="http://schemas.microsoft.com/office/drawing/2014/main" xmlns="" id="{5E56B124-75EE-453D-812C-B754F0F0A31A}"/>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9" name="Título 8">
            <a:extLst>
              <a:ext uri="{FF2B5EF4-FFF2-40B4-BE49-F238E27FC236}">
                <a16:creationId xmlns:a16="http://schemas.microsoft.com/office/drawing/2014/main" xmlns="" id="{230B7442-788C-40C8-8461-A05DA19B8D8B}"/>
              </a:ext>
            </a:extLst>
          </p:cNvPr>
          <p:cNvSpPr>
            <a:spLocks noGrp="1"/>
          </p:cNvSpPr>
          <p:nvPr>
            <p:ph type="title" hasCustomPrompt="1"/>
          </p:nvPr>
        </p:nvSpPr>
        <p:spPr>
          <a:xfrm>
            <a:off x="0" y="34991"/>
            <a:ext cx="12192000" cy="1092473"/>
          </a:xfrm>
        </p:spPr>
        <p:txBody>
          <a:bodyPr/>
          <a:lstStyle>
            <a:lvl1pPr algn="ctr">
              <a:defRPr lang="es-MX" sz="3600" b="1" kern="1200" dirty="0">
                <a:solidFill>
                  <a:schemeClr val="bg1"/>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104064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8816465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_Título y objetos">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F8857C5A-D3DE-4D2E-B5D3-12BC52FC3CFE}"/>
              </a:ext>
            </a:extLst>
          </p:cNvPr>
          <p:cNvPicPr>
            <a:picLocks noChangeAspect="1"/>
          </p:cNvPicPr>
          <p:nvPr userDrawn="1"/>
        </p:nvPicPr>
        <p:blipFill>
          <a:blip r:embed="rId2"/>
          <a:stretch>
            <a:fillRect/>
          </a:stretch>
        </p:blipFill>
        <p:spPr>
          <a:xfrm>
            <a:off x="0" y="6350"/>
            <a:ext cx="7251700" cy="6845300"/>
          </a:xfrm>
          <a:prstGeom prst="rect">
            <a:avLst/>
          </a:prstGeom>
        </p:spPr>
      </p:pic>
      <p:pic>
        <p:nvPicPr>
          <p:cNvPr id="8" name="Imagen 7">
            <a:extLst>
              <a:ext uri="{FF2B5EF4-FFF2-40B4-BE49-F238E27FC236}">
                <a16:creationId xmlns:a16="http://schemas.microsoft.com/office/drawing/2014/main" xmlns="" id="{CEC91664-487C-42E2-9E99-0FC014C9B1C3}"/>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E2A69D4B-978D-4924-A9FF-21EA43B932C1}"/>
              </a:ext>
            </a:extLst>
          </p:cNvPr>
          <p:cNvSpPr>
            <a:spLocks noGrp="1"/>
          </p:cNvSpPr>
          <p:nvPr>
            <p:ph type="title" hasCustomPrompt="1"/>
          </p:nvPr>
        </p:nvSpPr>
        <p:spPr>
          <a:xfrm>
            <a:off x="776056" y="2766218"/>
            <a:ext cx="4452891" cy="1325563"/>
          </a:xfrm>
        </p:spPr>
        <p:txBody>
          <a:bodyPr/>
          <a:lstStyle>
            <a:lvl1pPr>
              <a:defRPr lang="es-MX" sz="4400" b="1" kern="1200" dirty="0">
                <a:solidFill>
                  <a:schemeClr val="bg1"/>
                </a:solidFill>
                <a:latin typeface="Titillium Web" pitchFamily="2" charset="77"/>
                <a:ea typeface="+mn-ea"/>
                <a:cs typeface="+mn-cs"/>
              </a:defRPr>
            </a:lvl1pPr>
          </a:lstStyle>
          <a:p>
            <a:r>
              <a:rPr lang="es-ES" dirty="0"/>
              <a:t>Titulo / subtitulo</a:t>
            </a:r>
            <a:endParaRPr lang="es-MX" dirty="0"/>
          </a:p>
        </p:txBody>
      </p:sp>
    </p:spTree>
    <p:extLst>
      <p:ext uri="{BB962C8B-B14F-4D97-AF65-F5344CB8AC3E}">
        <p14:creationId xmlns:p14="http://schemas.microsoft.com/office/powerpoint/2010/main" val="2605653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2730031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_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a16="http://schemas.microsoft.com/office/drawing/2014/main" xmlns=""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a16="http://schemas.microsoft.com/office/drawing/2014/main" xmlns=""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a16="http://schemas.microsoft.com/office/drawing/2014/main" xmlns=""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353749178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2_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a16="http://schemas.microsoft.com/office/drawing/2014/main" xmlns=""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a16="http://schemas.microsoft.com/office/drawing/2014/main" xmlns=""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a16="http://schemas.microsoft.com/office/drawing/2014/main" xmlns=""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366109941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3_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a16="http://schemas.microsoft.com/office/drawing/2014/main" xmlns=""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a16="http://schemas.microsoft.com/office/drawing/2014/main" xmlns=""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a16="http://schemas.microsoft.com/office/drawing/2014/main" xmlns=""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1145932765"/>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2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40010837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3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1420499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4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4131938505"/>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userDrawn="1">
  <p:cSld name="5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629798782"/>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userDrawn="1">
  <p:cSld name="6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171944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os objetos">
    <p:spTree>
      <p:nvGrpSpPr>
        <p:cNvPr id="1" name=""/>
        <p:cNvGrpSpPr/>
        <p:nvPr/>
      </p:nvGrpSpPr>
      <p:grpSpPr>
        <a:xfrm>
          <a:off x="0" y="0"/>
          <a:ext cx="0" cy="0"/>
          <a:chOff x="0" y="0"/>
          <a:chExt cx="0" cy="0"/>
        </a:xfrm>
      </p:grpSpPr>
      <p:pic>
        <p:nvPicPr>
          <p:cNvPr id="8" name="Imagen 7">
            <a:extLst>
              <a:ext uri="{FF2B5EF4-FFF2-40B4-BE49-F238E27FC236}">
                <a16:creationId xmlns:a16="http://schemas.microsoft.com/office/drawing/2014/main" xmlns="" id="{D427EF5C-2670-4B09-B883-1FEEDD8BB30C}"/>
              </a:ext>
            </a:extLst>
          </p:cNvPr>
          <p:cNvPicPr>
            <a:picLocks noChangeAspect="1"/>
          </p:cNvPicPr>
          <p:nvPr userDrawn="1"/>
        </p:nvPicPr>
        <p:blipFill>
          <a:blip r:embed="rId2"/>
          <a:stretch>
            <a:fillRect/>
          </a:stretch>
        </p:blipFill>
        <p:spPr>
          <a:xfrm>
            <a:off x="10719740" y="94036"/>
            <a:ext cx="1449979" cy="1421659"/>
          </a:xfrm>
          <a:prstGeom prst="rect">
            <a:avLst/>
          </a:prstGeom>
        </p:spPr>
      </p:pic>
      <p:pic>
        <p:nvPicPr>
          <p:cNvPr id="9" name="Imagen 8">
            <a:extLst>
              <a:ext uri="{FF2B5EF4-FFF2-40B4-BE49-F238E27FC236}">
                <a16:creationId xmlns:a16="http://schemas.microsoft.com/office/drawing/2014/main" xmlns="" id="{DEA8831D-473E-404B-8EDC-4C9A51622DD4}"/>
              </a:ext>
            </a:extLst>
          </p:cNvPr>
          <p:cNvPicPr>
            <a:picLocks noChangeAspect="1"/>
          </p:cNvPicPr>
          <p:nvPr userDrawn="1"/>
        </p:nvPicPr>
        <p:blipFill rotWithShape="1">
          <a:blip r:embed="rId3"/>
          <a:srcRect t="46633"/>
          <a:stretch/>
        </p:blipFill>
        <p:spPr>
          <a:xfrm>
            <a:off x="0" y="3286"/>
            <a:ext cx="12192000" cy="744769"/>
          </a:xfrm>
          <a:prstGeom prst="rect">
            <a:avLst/>
          </a:prstGeom>
        </p:spPr>
      </p:pic>
      <p:pic>
        <p:nvPicPr>
          <p:cNvPr id="10" name="Imagen 9">
            <a:extLst>
              <a:ext uri="{FF2B5EF4-FFF2-40B4-BE49-F238E27FC236}">
                <a16:creationId xmlns:a16="http://schemas.microsoft.com/office/drawing/2014/main" xmlns="" id="{2C551185-B7AD-455F-B57D-8C2130B9B97A}"/>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1" name="Rectángulo 10">
            <a:extLst>
              <a:ext uri="{FF2B5EF4-FFF2-40B4-BE49-F238E27FC236}">
                <a16:creationId xmlns:a16="http://schemas.microsoft.com/office/drawing/2014/main" xmlns="" id="{A1EC0ADA-7538-424C-978A-9ABBB8EF0E36}"/>
              </a:ext>
            </a:extLst>
          </p:cNvPr>
          <p:cNvSpPr/>
          <p:nvPr userDrawn="1"/>
        </p:nvSpPr>
        <p:spPr>
          <a:xfrm>
            <a:off x="-22281" y="6958"/>
            <a:ext cx="12192000" cy="646331"/>
          </a:xfrm>
          <a:prstGeom prst="rect">
            <a:avLst/>
          </a:prstGeom>
        </p:spPr>
        <p:txBody>
          <a:bodyPr wrap="square">
            <a:spAutoFit/>
          </a:bodyPr>
          <a:lstStyle/>
          <a:p>
            <a:pPr algn="ctr"/>
            <a:r>
              <a:rPr lang="es-MX" sz="3600" b="1" dirty="0">
                <a:solidFill>
                  <a:schemeClr val="bg1"/>
                </a:solidFill>
                <a:latin typeface="Titillium Web" pitchFamily="2" charset="77"/>
              </a:rPr>
              <a:t>Ejercicio</a:t>
            </a:r>
          </a:p>
        </p:txBody>
      </p:sp>
    </p:spTree>
    <p:extLst>
      <p:ext uri="{BB962C8B-B14F-4D97-AF65-F5344CB8AC3E}">
        <p14:creationId xmlns:p14="http://schemas.microsoft.com/office/powerpoint/2010/main" val="235243490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7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7850314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userDrawn="1">
  <p:cSld name="8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7787331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userDrawn="1">
  <p:cSld name="9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24867583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0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28789327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1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977149913"/>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2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87414801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userDrawn="1">
  <p:cSld name="13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3252538048"/>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14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93642358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15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298984972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userDrawn="1">
  <p:cSld name="16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7981391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ación">
    <p:spTree>
      <p:nvGrpSpPr>
        <p:cNvPr id="1" name=""/>
        <p:cNvGrpSpPr/>
        <p:nvPr/>
      </p:nvGrpSpPr>
      <p:grpSpPr>
        <a:xfrm>
          <a:off x="0" y="0"/>
          <a:ext cx="0" cy="0"/>
          <a:chOff x="0" y="0"/>
          <a:chExt cx="0" cy="0"/>
        </a:xfrm>
      </p:grpSpPr>
      <p:pic>
        <p:nvPicPr>
          <p:cNvPr id="10" name="Marcador de contenido 4">
            <a:extLst>
              <a:ext uri="{FF2B5EF4-FFF2-40B4-BE49-F238E27FC236}">
                <a16:creationId xmlns:a16="http://schemas.microsoft.com/office/drawing/2014/main" xmlns="" id="{75117EBE-2313-4E38-9B85-B153C446AA99}"/>
              </a:ext>
            </a:extLst>
          </p:cNvPr>
          <p:cNvPicPr>
            <a:picLocks noChangeAspect="1"/>
          </p:cNvPicPr>
          <p:nvPr userDrawn="1"/>
        </p:nvPicPr>
        <p:blipFill>
          <a:blip r:embed="rId2"/>
          <a:stretch>
            <a:fillRect/>
          </a:stretch>
        </p:blipFill>
        <p:spPr>
          <a:xfrm>
            <a:off x="-1" y="0"/>
            <a:ext cx="5000359" cy="6858000"/>
          </a:xfrm>
          <a:prstGeom prst="rect">
            <a:avLst/>
          </a:prstGeom>
        </p:spPr>
      </p:pic>
      <p:pic>
        <p:nvPicPr>
          <p:cNvPr id="11" name="Imagen 10">
            <a:extLst>
              <a:ext uri="{FF2B5EF4-FFF2-40B4-BE49-F238E27FC236}">
                <a16:creationId xmlns:a16="http://schemas.microsoft.com/office/drawing/2014/main" xmlns="" id="{0CB291BD-9756-44F6-AC4D-CDF9185E2928}"/>
              </a:ext>
            </a:extLst>
          </p:cNvPr>
          <p:cNvPicPr>
            <a:picLocks noChangeAspect="1"/>
          </p:cNvPicPr>
          <p:nvPr userDrawn="1"/>
        </p:nvPicPr>
        <p:blipFill>
          <a:blip r:embed="rId3"/>
          <a:stretch>
            <a:fillRect/>
          </a:stretch>
        </p:blipFill>
        <p:spPr>
          <a:xfrm>
            <a:off x="10475053" y="6207223"/>
            <a:ext cx="1485720" cy="341314"/>
          </a:xfrm>
          <a:prstGeom prst="rect">
            <a:avLst/>
          </a:prstGeom>
        </p:spPr>
      </p:pic>
      <p:sp>
        <p:nvSpPr>
          <p:cNvPr id="15" name="Título 14">
            <a:extLst>
              <a:ext uri="{FF2B5EF4-FFF2-40B4-BE49-F238E27FC236}">
                <a16:creationId xmlns:a16="http://schemas.microsoft.com/office/drawing/2014/main" xmlns="" id="{2A8CD32B-B461-4481-A311-35B1CC565673}"/>
              </a:ext>
            </a:extLst>
          </p:cNvPr>
          <p:cNvSpPr>
            <a:spLocks noGrp="1"/>
          </p:cNvSpPr>
          <p:nvPr>
            <p:ph type="title" hasCustomPrompt="1"/>
          </p:nvPr>
        </p:nvSpPr>
        <p:spPr>
          <a:xfrm>
            <a:off x="1965663" y="2766218"/>
            <a:ext cx="5100961" cy="1325563"/>
          </a:xfr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76306130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userDrawn="1">
  <p:cSld name="17_Encabezado de sección">
    <p:spTree>
      <p:nvGrpSpPr>
        <p:cNvPr id="1" name=""/>
        <p:cNvGrpSpPr/>
        <p:nvPr/>
      </p:nvGrpSpPr>
      <p:grpSpPr>
        <a:xfrm>
          <a:off x="0" y="0"/>
          <a:ext cx="0" cy="0"/>
          <a:chOff x="0" y="0"/>
          <a:chExt cx="0" cy="0"/>
        </a:xfrm>
      </p:grpSpPr>
      <p:pic>
        <p:nvPicPr>
          <p:cNvPr id="7" name="Imagen 6">
            <a:extLst>
              <a:ext uri="{FF2B5EF4-FFF2-40B4-BE49-F238E27FC236}">
                <a16:creationId xmlns:a16="http://schemas.microsoft.com/office/drawing/2014/main" xmlns="" id="{6465C66E-ADB4-40E2-9C5D-1B4A097244A5}"/>
              </a:ext>
            </a:extLst>
          </p:cNvPr>
          <p:cNvPicPr>
            <a:picLocks noChangeAspect="1"/>
          </p:cNvPicPr>
          <p:nvPr userDrawn="1"/>
        </p:nvPicPr>
        <p:blipFill>
          <a:blip r:embed="rId2"/>
          <a:stretch>
            <a:fillRect/>
          </a:stretch>
        </p:blipFill>
        <p:spPr>
          <a:xfrm>
            <a:off x="0" y="4102100"/>
            <a:ext cx="1562100" cy="2755900"/>
          </a:xfrm>
          <a:prstGeom prst="rect">
            <a:avLst/>
          </a:prstGeom>
        </p:spPr>
      </p:pic>
      <p:pic>
        <p:nvPicPr>
          <p:cNvPr id="8" name="Imagen 7">
            <a:extLst>
              <a:ext uri="{FF2B5EF4-FFF2-40B4-BE49-F238E27FC236}">
                <a16:creationId xmlns:a16="http://schemas.microsoft.com/office/drawing/2014/main" xmlns="" id="{34B725C6-338A-49B1-BC5B-D95F62600641}"/>
              </a:ext>
            </a:extLst>
          </p:cNvPr>
          <p:cNvPicPr>
            <a:picLocks noChangeAspect="1"/>
          </p:cNvPicPr>
          <p:nvPr userDrawn="1"/>
        </p:nvPicPr>
        <p:blipFill>
          <a:blip r:embed="rId3"/>
          <a:stretch>
            <a:fillRect/>
          </a:stretch>
        </p:blipFill>
        <p:spPr>
          <a:xfrm>
            <a:off x="11074400" y="0"/>
            <a:ext cx="1117600" cy="1828800"/>
          </a:xfrm>
          <a:prstGeom prst="rect">
            <a:avLst/>
          </a:prstGeom>
        </p:spPr>
      </p:pic>
      <p:pic>
        <p:nvPicPr>
          <p:cNvPr id="9" name="Imagen 8">
            <a:extLst>
              <a:ext uri="{FF2B5EF4-FFF2-40B4-BE49-F238E27FC236}">
                <a16:creationId xmlns:a16="http://schemas.microsoft.com/office/drawing/2014/main" xmlns="" id="{0EFA9486-754C-485B-85A0-2A74CF787F4C}"/>
              </a:ext>
            </a:extLst>
          </p:cNvPr>
          <p:cNvPicPr>
            <a:picLocks noChangeAspect="1"/>
          </p:cNvPicPr>
          <p:nvPr userDrawn="1"/>
        </p:nvPicPr>
        <p:blipFill>
          <a:blip r:embed="rId4"/>
          <a:stretch>
            <a:fillRect/>
          </a:stretch>
        </p:blipFill>
        <p:spPr>
          <a:xfrm>
            <a:off x="10475053" y="6207223"/>
            <a:ext cx="1485720" cy="341314"/>
          </a:xfrm>
          <a:prstGeom prst="rect">
            <a:avLst/>
          </a:prstGeom>
        </p:spPr>
      </p:pic>
      <p:sp>
        <p:nvSpPr>
          <p:cNvPr id="10" name="Título 9">
            <a:extLst>
              <a:ext uri="{FF2B5EF4-FFF2-40B4-BE49-F238E27FC236}">
                <a16:creationId xmlns:a16="http://schemas.microsoft.com/office/drawing/2014/main" xmlns="" id="{6A9B09C1-25F2-4A3C-A374-B67FE5510DA3}"/>
              </a:ext>
            </a:extLst>
          </p:cNvPr>
          <p:cNvSpPr>
            <a:spLocks noGrp="1"/>
          </p:cNvSpPr>
          <p:nvPr>
            <p:ph type="title" hasCustomPrompt="1"/>
          </p:nvPr>
        </p:nvSpPr>
        <p:spPr>
          <a:xfrm>
            <a:off x="781050" y="479964"/>
            <a:ext cx="5811175" cy="868872"/>
          </a:xfrm>
        </p:spPr>
        <p:txBody>
          <a:bodyPr/>
          <a:lstStyle>
            <a:lvl1pPr>
              <a:defRPr lang="es-MX" sz="4400" b="1" kern="1200" dirty="0">
                <a:solidFill>
                  <a:schemeClr val="accent1">
                    <a:lumMod val="75000"/>
                  </a:schemeClr>
                </a:solidFill>
                <a:latin typeface="Titillium Web" pitchFamily="2" charset="77"/>
                <a:ea typeface="+mn-ea"/>
                <a:cs typeface="+mn-cs"/>
              </a:defRPr>
            </a:lvl1pPr>
          </a:lstStyle>
          <a:p>
            <a:r>
              <a:rPr lang="es-ES" dirty="0"/>
              <a:t>Titulo</a:t>
            </a:r>
            <a:endParaRPr lang="es-MX" dirty="0"/>
          </a:p>
        </p:txBody>
      </p:sp>
    </p:spTree>
    <p:extLst>
      <p:ext uri="{BB962C8B-B14F-4D97-AF65-F5344CB8AC3E}">
        <p14:creationId xmlns:p14="http://schemas.microsoft.com/office/powerpoint/2010/main" val="12581863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19546623-BF3E-43FE-BFA1-D6C72AE67D1E}"/>
              </a:ext>
            </a:extLst>
          </p:cNvPr>
          <p:cNvPicPr>
            <a:picLocks noChangeAspect="1"/>
          </p:cNvPicPr>
          <p:nvPr userDrawn="1"/>
        </p:nvPicPr>
        <p:blipFill>
          <a:blip r:embed="rId2"/>
          <a:stretch>
            <a:fillRect/>
          </a:stretch>
        </p:blipFill>
        <p:spPr>
          <a:xfrm>
            <a:off x="353591" y="6207223"/>
            <a:ext cx="1485720" cy="341314"/>
          </a:xfrm>
          <a:prstGeom prst="rect">
            <a:avLst/>
          </a:prstGeom>
        </p:spPr>
      </p:pic>
      <p:pic>
        <p:nvPicPr>
          <p:cNvPr id="7" name="Imagen 6">
            <a:extLst>
              <a:ext uri="{FF2B5EF4-FFF2-40B4-BE49-F238E27FC236}">
                <a16:creationId xmlns:a16="http://schemas.microsoft.com/office/drawing/2014/main" xmlns="" id="{F1214802-C282-4C89-B28C-48442178CBF9}"/>
              </a:ext>
            </a:extLst>
          </p:cNvPr>
          <p:cNvPicPr>
            <a:picLocks noChangeAspect="1"/>
          </p:cNvPicPr>
          <p:nvPr userDrawn="1"/>
        </p:nvPicPr>
        <p:blipFill>
          <a:blip r:embed="rId3"/>
          <a:stretch>
            <a:fillRect/>
          </a:stretch>
        </p:blipFill>
        <p:spPr>
          <a:xfrm>
            <a:off x="7200900" y="6350"/>
            <a:ext cx="4991100" cy="6845300"/>
          </a:xfrm>
          <a:prstGeom prst="rect">
            <a:avLst/>
          </a:prstGeom>
        </p:spPr>
      </p:pic>
      <p:sp>
        <p:nvSpPr>
          <p:cNvPr id="8" name="Título 14">
            <a:extLst>
              <a:ext uri="{FF2B5EF4-FFF2-40B4-BE49-F238E27FC236}">
                <a16:creationId xmlns:a16="http://schemas.microsoft.com/office/drawing/2014/main" xmlns="" id="{E338E7D6-5119-44DE-86A2-9E2ACD953F43}"/>
              </a:ext>
            </a:extLst>
          </p:cNvPr>
          <p:cNvSpPr>
            <a:spLocks noGrp="1"/>
          </p:cNvSpPr>
          <p:nvPr>
            <p:ph type="title" hasCustomPrompt="1"/>
          </p:nvPr>
        </p:nvSpPr>
        <p:spPr>
          <a:xfrm>
            <a:off x="7336654" y="2668564"/>
            <a:ext cx="5100961" cy="1325563"/>
          </a:xfrm>
        </p:spPr>
        <p:txBody>
          <a:bodyPr/>
          <a:lstStyle>
            <a:lvl1pPr>
              <a:defRPr lang="es-MX" sz="6000" kern="1200" dirty="0">
                <a:solidFill>
                  <a:schemeClr val="accent1">
                    <a:lumMod val="75000"/>
                  </a:schemeClr>
                </a:solidFill>
                <a:latin typeface="Titillium Web" pitchFamily="2" charset="77"/>
                <a:ea typeface="+mn-ea"/>
                <a:cs typeface="+mn-cs"/>
              </a:defRPr>
            </a:lvl1pPr>
          </a:lstStyle>
          <a:p>
            <a:r>
              <a:rPr lang="es-ES" dirty="0"/>
              <a:t>Opcional</a:t>
            </a:r>
            <a:endParaRPr lang="es-MX" dirty="0"/>
          </a:p>
        </p:txBody>
      </p:sp>
    </p:spTree>
    <p:extLst>
      <p:ext uri="{BB962C8B-B14F-4D97-AF65-F5344CB8AC3E}">
        <p14:creationId xmlns:p14="http://schemas.microsoft.com/office/powerpoint/2010/main" val="26768477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olo el título">
    <p:spTree>
      <p:nvGrpSpPr>
        <p:cNvPr id="1" name=""/>
        <p:cNvGrpSpPr/>
        <p:nvPr/>
      </p:nvGrpSpPr>
      <p:grpSpPr>
        <a:xfrm>
          <a:off x="0" y="0"/>
          <a:ext cx="0" cy="0"/>
          <a:chOff x="0" y="0"/>
          <a:chExt cx="0" cy="0"/>
        </a:xfrm>
      </p:grpSpPr>
      <p:pic>
        <p:nvPicPr>
          <p:cNvPr id="6" name="Imagen 5">
            <a:extLst>
              <a:ext uri="{FF2B5EF4-FFF2-40B4-BE49-F238E27FC236}">
                <a16:creationId xmlns:a16="http://schemas.microsoft.com/office/drawing/2014/main" xmlns="" id="{ADDCF557-3BF4-4B9F-8296-C6C6A0C5013E}"/>
              </a:ext>
            </a:extLst>
          </p:cNvPr>
          <p:cNvPicPr>
            <a:picLocks noChangeAspect="1"/>
          </p:cNvPicPr>
          <p:nvPr userDrawn="1"/>
        </p:nvPicPr>
        <p:blipFill>
          <a:blip r:embed="rId2"/>
          <a:stretch>
            <a:fillRect/>
          </a:stretch>
        </p:blipFill>
        <p:spPr>
          <a:xfrm>
            <a:off x="0" y="0"/>
            <a:ext cx="12192000" cy="6858000"/>
          </a:xfrm>
          <a:prstGeom prst="rect">
            <a:avLst/>
          </a:prstGeom>
        </p:spPr>
      </p:pic>
      <p:pic>
        <p:nvPicPr>
          <p:cNvPr id="7" name="Imagen 6">
            <a:extLst>
              <a:ext uri="{FF2B5EF4-FFF2-40B4-BE49-F238E27FC236}">
                <a16:creationId xmlns:a16="http://schemas.microsoft.com/office/drawing/2014/main" xmlns="" id="{DFB9D9DE-98C9-46AF-8E15-77775820C22E}"/>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8" name="CuadroTexto 7">
            <a:extLst>
              <a:ext uri="{FF2B5EF4-FFF2-40B4-BE49-F238E27FC236}">
                <a16:creationId xmlns:a16="http://schemas.microsoft.com/office/drawing/2014/main" xmlns="" id="{8D1D45EC-775D-4ECC-BA05-A1603B60C526}"/>
              </a:ext>
            </a:extLst>
          </p:cNvPr>
          <p:cNvSpPr txBox="1"/>
          <p:nvPr userDrawn="1"/>
        </p:nvSpPr>
        <p:spPr>
          <a:xfrm>
            <a:off x="3550024" y="3429000"/>
            <a:ext cx="5091953" cy="769441"/>
          </a:xfrm>
          <a:prstGeom prst="rect">
            <a:avLst/>
          </a:prstGeom>
          <a:noFill/>
        </p:spPr>
        <p:txBody>
          <a:bodyPr wrap="square" rtlCol="0">
            <a:spAutoFit/>
          </a:bodyPr>
          <a:lstStyle/>
          <a:p>
            <a:pPr algn="ctr"/>
            <a:r>
              <a:rPr lang="es-MX" sz="4400" b="1" dirty="0">
                <a:solidFill>
                  <a:schemeClr val="bg1"/>
                </a:solidFill>
                <a:latin typeface="Titillium Web" pitchFamily="2" charset="77"/>
              </a:rPr>
              <a:t>¿Preguntas?</a:t>
            </a:r>
          </a:p>
        </p:txBody>
      </p:sp>
    </p:spTree>
    <p:extLst>
      <p:ext uri="{BB962C8B-B14F-4D97-AF65-F5344CB8AC3E}">
        <p14:creationId xmlns:p14="http://schemas.microsoft.com/office/powerpoint/2010/main" val="2243030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 blanco">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89AFB0A8-E92D-4EF6-A272-A2EA4825BB5F}"/>
              </a:ext>
            </a:extLst>
          </p:cNvPr>
          <p:cNvPicPr>
            <a:picLocks noChangeAspect="1"/>
          </p:cNvPicPr>
          <p:nvPr userDrawn="1"/>
        </p:nvPicPr>
        <p:blipFill>
          <a:blip r:embed="rId2"/>
          <a:stretch>
            <a:fillRect/>
          </a:stretch>
        </p:blipFill>
        <p:spPr>
          <a:xfrm>
            <a:off x="0" y="1140"/>
            <a:ext cx="12192000" cy="6858000"/>
          </a:xfrm>
          <a:prstGeom prst="rect">
            <a:avLst/>
          </a:prstGeom>
        </p:spPr>
      </p:pic>
      <p:pic>
        <p:nvPicPr>
          <p:cNvPr id="6" name="Imagen 5">
            <a:extLst>
              <a:ext uri="{FF2B5EF4-FFF2-40B4-BE49-F238E27FC236}">
                <a16:creationId xmlns:a16="http://schemas.microsoft.com/office/drawing/2014/main" xmlns="" id="{7D43D98C-3C15-4DF0-825F-CB3B028B6FD9}"/>
              </a:ext>
            </a:extLst>
          </p:cNvPr>
          <p:cNvPicPr>
            <a:picLocks noChangeAspect="1"/>
          </p:cNvPicPr>
          <p:nvPr userDrawn="1"/>
        </p:nvPicPr>
        <p:blipFill>
          <a:blip r:embed="rId3"/>
          <a:stretch>
            <a:fillRect/>
          </a:stretch>
        </p:blipFill>
        <p:spPr>
          <a:xfrm>
            <a:off x="4960496" y="378372"/>
            <a:ext cx="2271008" cy="521718"/>
          </a:xfrm>
          <a:prstGeom prst="rect">
            <a:avLst/>
          </a:prstGeom>
        </p:spPr>
      </p:pic>
      <p:sp>
        <p:nvSpPr>
          <p:cNvPr id="7" name="Título 6">
            <a:extLst>
              <a:ext uri="{FF2B5EF4-FFF2-40B4-BE49-F238E27FC236}">
                <a16:creationId xmlns:a16="http://schemas.microsoft.com/office/drawing/2014/main" xmlns="" id="{C1C44156-72C5-4946-95AE-F80D3AEDD732}"/>
              </a:ext>
            </a:extLst>
          </p:cNvPr>
          <p:cNvSpPr>
            <a:spLocks noGrp="1"/>
          </p:cNvSpPr>
          <p:nvPr>
            <p:ph type="title" hasCustomPrompt="1"/>
          </p:nvPr>
        </p:nvSpPr>
        <p:spPr>
          <a:xfrm>
            <a:off x="1015754" y="4534190"/>
            <a:ext cx="10515600" cy="1325563"/>
          </a:xfrm>
        </p:spPr>
        <p:txBody>
          <a:bodyPr/>
          <a:lstStyle>
            <a:lvl1pPr>
              <a:defRPr lang="es-MX" sz="4400" b="1" kern="1200" dirty="0">
                <a:solidFill>
                  <a:schemeClr val="bg1"/>
                </a:solidFill>
                <a:latin typeface="Titillium Web" pitchFamily="2" charset="77"/>
                <a:ea typeface="+mn-ea"/>
                <a:cs typeface="+mn-cs"/>
              </a:defRPr>
            </a:lvl1pPr>
          </a:lstStyle>
          <a:p>
            <a:pPr algn="ctr"/>
            <a:r>
              <a:rPr lang="es-MX" sz="4400" b="1" dirty="0">
                <a:solidFill>
                  <a:schemeClr val="bg1"/>
                </a:solidFill>
                <a:latin typeface="Titillium Web" pitchFamily="2" charset="77"/>
              </a:rPr>
              <a:t>Nombre del instructor</a:t>
            </a:r>
          </a:p>
        </p:txBody>
      </p:sp>
      <p:sp>
        <p:nvSpPr>
          <p:cNvPr id="8" name="CuadroTexto 7">
            <a:extLst>
              <a:ext uri="{FF2B5EF4-FFF2-40B4-BE49-F238E27FC236}">
                <a16:creationId xmlns:a16="http://schemas.microsoft.com/office/drawing/2014/main" xmlns="" id="{52507DDC-13A4-428B-86EE-766529E7429B}"/>
              </a:ext>
            </a:extLst>
          </p:cNvPr>
          <p:cNvSpPr txBox="1"/>
          <p:nvPr userDrawn="1"/>
        </p:nvSpPr>
        <p:spPr>
          <a:xfrm>
            <a:off x="1124997" y="2123184"/>
            <a:ext cx="10297114" cy="1446550"/>
          </a:xfrm>
          <a:prstGeom prst="rect">
            <a:avLst/>
          </a:prstGeom>
          <a:noFill/>
        </p:spPr>
        <p:txBody>
          <a:bodyPr wrap="none" rtlCol="0">
            <a:spAutoFit/>
          </a:bodyPr>
          <a:lstStyle/>
          <a:p>
            <a:pPr algn="ctr"/>
            <a:r>
              <a:rPr lang="es-MX" sz="4400" b="1" dirty="0">
                <a:solidFill>
                  <a:schemeClr val="bg1"/>
                </a:solidFill>
                <a:latin typeface="Titillium Web" pitchFamily="2" charset="77"/>
              </a:rPr>
              <a:t>¡Gracias!</a:t>
            </a:r>
            <a:br>
              <a:rPr lang="es-MX" sz="4400" b="1" dirty="0">
                <a:solidFill>
                  <a:schemeClr val="bg1"/>
                </a:solidFill>
                <a:latin typeface="Titillium Web" pitchFamily="2" charset="77"/>
              </a:rPr>
            </a:br>
            <a:r>
              <a:rPr lang="es-MX" sz="4400" b="1" dirty="0">
                <a:solidFill>
                  <a:schemeClr val="bg1"/>
                </a:solidFill>
                <a:latin typeface="Titillium Web" pitchFamily="2" charset="77"/>
              </a:rPr>
              <a:t>¡ Ayúdanos a mejor contestando encuesta !</a:t>
            </a:r>
            <a:endParaRPr lang="es-MX" sz="4400" dirty="0"/>
          </a:p>
        </p:txBody>
      </p:sp>
    </p:spTree>
    <p:extLst>
      <p:ext uri="{BB962C8B-B14F-4D97-AF65-F5344CB8AC3E}">
        <p14:creationId xmlns:p14="http://schemas.microsoft.com/office/powerpoint/2010/main" val="1133056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En blanco">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xmlns="" id="{89AFB0A8-E92D-4EF6-A272-A2EA4825BB5F}"/>
              </a:ext>
            </a:extLst>
          </p:cNvPr>
          <p:cNvPicPr>
            <a:picLocks noChangeAspect="1"/>
          </p:cNvPicPr>
          <p:nvPr userDrawn="1"/>
        </p:nvPicPr>
        <p:blipFill>
          <a:blip r:embed="rId2"/>
          <a:stretch>
            <a:fillRect/>
          </a:stretch>
        </p:blipFill>
        <p:spPr>
          <a:xfrm>
            <a:off x="0" y="1140"/>
            <a:ext cx="12192000" cy="6858000"/>
          </a:xfrm>
          <a:prstGeom prst="rect">
            <a:avLst/>
          </a:prstGeom>
        </p:spPr>
      </p:pic>
      <p:pic>
        <p:nvPicPr>
          <p:cNvPr id="6" name="Imagen 5">
            <a:extLst>
              <a:ext uri="{FF2B5EF4-FFF2-40B4-BE49-F238E27FC236}">
                <a16:creationId xmlns:a16="http://schemas.microsoft.com/office/drawing/2014/main" xmlns="" id="{7D43D98C-3C15-4DF0-825F-CB3B028B6FD9}"/>
              </a:ext>
            </a:extLst>
          </p:cNvPr>
          <p:cNvPicPr>
            <a:picLocks noChangeAspect="1"/>
          </p:cNvPicPr>
          <p:nvPr userDrawn="1"/>
        </p:nvPicPr>
        <p:blipFill>
          <a:blip r:embed="rId3"/>
          <a:stretch>
            <a:fillRect/>
          </a:stretch>
        </p:blipFill>
        <p:spPr>
          <a:xfrm>
            <a:off x="4960496" y="378372"/>
            <a:ext cx="2271008" cy="521718"/>
          </a:xfrm>
          <a:prstGeom prst="rect">
            <a:avLst/>
          </a:prstGeom>
        </p:spPr>
      </p:pic>
    </p:spTree>
    <p:extLst>
      <p:ext uri="{BB962C8B-B14F-4D97-AF65-F5344CB8AC3E}">
        <p14:creationId xmlns:p14="http://schemas.microsoft.com/office/powerpoint/2010/main" val="4862797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26" Type="http://schemas.openxmlformats.org/officeDocument/2006/relationships/slideLayout" Target="../slideLayouts/slideLayout37.xml"/><Relationship Id="rId39" Type="http://schemas.openxmlformats.org/officeDocument/2006/relationships/slideLayout" Target="../slideLayouts/slideLayout50.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34" Type="http://schemas.openxmlformats.org/officeDocument/2006/relationships/slideLayout" Target="../slideLayouts/slideLayout45.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slideLayout" Target="../slideLayouts/slideLayout36.xml"/><Relationship Id="rId33" Type="http://schemas.openxmlformats.org/officeDocument/2006/relationships/slideLayout" Target="../slideLayouts/slideLayout44.xml"/><Relationship Id="rId38" Type="http://schemas.openxmlformats.org/officeDocument/2006/relationships/slideLayout" Target="../slideLayouts/slideLayout49.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29" Type="http://schemas.openxmlformats.org/officeDocument/2006/relationships/slideLayout" Target="../slideLayouts/slideLayout40.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32" Type="http://schemas.openxmlformats.org/officeDocument/2006/relationships/slideLayout" Target="../slideLayouts/slideLayout43.xml"/><Relationship Id="rId37" Type="http://schemas.openxmlformats.org/officeDocument/2006/relationships/slideLayout" Target="../slideLayouts/slideLayout48.xml"/><Relationship Id="rId40" Type="http://schemas.openxmlformats.org/officeDocument/2006/relationships/theme" Target="../theme/theme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28" Type="http://schemas.openxmlformats.org/officeDocument/2006/relationships/slideLayout" Target="../slideLayouts/slideLayout39.xml"/><Relationship Id="rId36" Type="http://schemas.openxmlformats.org/officeDocument/2006/relationships/slideLayout" Target="../slideLayouts/slideLayout47.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31" Type="http://schemas.openxmlformats.org/officeDocument/2006/relationships/slideLayout" Target="../slideLayouts/slideLayout42.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 Id="rId27" Type="http://schemas.openxmlformats.org/officeDocument/2006/relationships/slideLayout" Target="../slideLayouts/slideLayout38.xml"/><Relationship Id="rId30" Type="http://schemas.openxmlformats.org/officeDocument/2006/relationships/slideLayout" Target="../slideLayouts/slideLayout41.xml"/><Relationship Id="rId35"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xmlns="" id="{A7210D9F-C1C4-4582-B2A1-8B3C8423DC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xmlns="" id="{19243B2F-C562-494B-93B0-CFD21B9A467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4" name="Marcador de fecha 3">
            <a:extLst>
              <a:ext uri="{FF2B5EF4-FFF2-40B4-BE49-F238E27FC236}">
                <a16:creationId xmlns:a16="http://schemas.microsoft.com/office/drawing/2014/main" xmlns="" id="{B3126FD4-9EAC-4972-93F8-387CDBB1166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101101-9FCF-4399-B157-DB62E7D132EB}" type="datetimeFigureOut">
              <a:rPr lang="es-MX" smtClean="0"/>
              <a:t>21/04/2023</a:t>
            </a:fld>
            <a:endParaRPr lang="es-MX"/>
          </a:p>
        </p:txBody>
      </p:sp>
      <p:sp>
        <p:nvSpPr>
          <p:cNvPr id="5" name="Marcador de pie de página 4">
            <a:extLst>
              <a:ext uri="{FF2B5EF4-FFF2-40B4-BE49-F238E27FC236}">
                <a16:creationId xmlns:a16="http://schemas.microsoft.com/office/drawing/2014/main" xmlns="" id="{DF9B8CE5-7E10-4D36-8061-80ABC93E46B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xmlns="" id="{3BCD503C-2F38-49E9-90C4-6F3BC8E1494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C363AC-D4CB-4E80-A803-96BC1463D289}" type="slidenum">
              <a:rPr lang="es-MX" smtClean="0"/>
              <a:t>‹Nº›</a:t>
            </a:fld>
            <a:endParaRPr lang="es-MX"/>
          </a:p>
        </p:txBody>
      </p:sp>
    </p:spTree>
    <p:extLst>
      <p:ext uri="{BB962C8B-B14F-4D97-AF65-F5344CB8AC3E}">
        <p14:creationId xmlns:p14="http://schemas.microsoft.com/office/powerpoint/2010/main" val="378093187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74" r:id="rId6"/>
    <p:sldLayoutId id="2147483666" r:id="rId7"/>
    <p:sldLayoutId id="2147483667" r:id="rId8"/>
    <p:sldLayoutId id="2147483675" r:id="rId9"/>
    <p:sldLayoutId id="2147483672" r:id="rId10"/>
    <p:sldLayoutId id="2147483676"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a:solidFill>
            <a:schemeClr val="accent1">
              <a:lumMod val="75000"/>
              <a:alpha val="40000"/>
            </a:schemeClr>
          </a:solidFill>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grp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grp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grp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grp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grp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grp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grp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grp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grp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grp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grp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grpFill/>
            <a:ln>
              <a:noFill/>
            </a:ln>
          </p:spPr>
        </p:sp>
      </p:grpSp>
      <p:grpSp>
        <p:nvGrpSpPr>
          <p:cNvPr id="10" name="Group 9"/>
          <p:cNvGrpSpPr/>
          <p:nvPr/>
        </p:nvGrpSpPr>
        <p:grpSpPr>
          <a:xfrm>
            <a:off x="27221" y="-30"/>
            <a:ext cx="2356674" cy="6853283"/>
            <a:chOff x="6627813" y="195452"/>
            <a:chExt cx="1952625" cy="5678299"/>
          </a:xfrm>
          <a:solidFill>
            <a:schemeClr val="accent1"/>
          </a:solidFill>
        </p:grpSpPr>
        <p:sp>
          <p:nvSpPr>
            <p:cNvPr id="11" name="Freeform 27"/>
            <p:cNvSpPr/>
            <p:nvPr/>
          </p:nvSpPr>
          <p:spPr bwMode="auto">
            <a:xfrm>
              <a:off x="6627813" y="195452"/>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grp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grp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grp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grp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grp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grp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grp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grp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grp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grp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grp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grpFill/>
            <a:ln>
              <a:noFill/>
            </a:ln>
          </p:spPr>
        </p:sp>
      </p:grpSp>
      <p:sp>
        <p:nvSpPr>
          <p:cNvPr id="7" name="Rectangle 6"/>
          <p:cNvSpPr/>
          <p:nvPr/>
        </p:nvSpPr>
        <p:spPr>
          <a:xfrm>
            <a:off x="0" y="0"/>
            <a:ext cx="182880" cy="68580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29101101-9FCF-4399-B157-DB62E7D132EB}" type="datetimeFigureOut">
              <a:rPr lang="es-MX" smtClean="0"/>
              <a:t>21/04/2023</a:t>
            </a:fld>
            <a:endParaRPr lang="es-MX"/>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MX"/>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CC363AC-D4CB-4E80-A803-96BC1463D289}" type="slidenum">
              <a:rPr lang="es-MX" smtClean="0"/>
              <a:t>‹Nº›</a:t>
            </a:fld>
            <a:endParaRPr lang="es-MX"/>
          </a:p>
        </p:txBody>
      </p:sp>
    </p:spTree>
    <p:extLst>
      <p:ext uri="{BB962C8B-B14F-4D97-AF65-F5344CB8AC3E}">
        <p14:creationId xmlns:p14="http://schemas.microsoft.com/office/powerpoint/2010/main" val="2285517039"/>
      </p:ext>
    </p:extLst>
  </p:cSld>
  <p:clrMap bg1="lt1" tx1="dk1" bg2="lt2" tx2="dk2" accent1="accent1" accent2="accent2" accent3="accent3" accent4="accent4" accent5="accent5" accent6="accent6" hlink="hlink" folHlink="folHlink"/>
  <p:sldLayoutIdLst>
    <p:sldLayoutId id="2147483759" r:id="rId1"/>
    <p:sldLayoutId id="2147483760" r:id="rId2"/>
    <p:sldLayoutId id="2147483761" r:id="rId3"/>
    <p:sldLayoutId id="2147483762" r:id="rId4"/>
    <p:sldLayoutId id="2147483763" r:id="rId5"/>
    <p:sldLayoutId id="2147483764" r:id="rId6"/>
    <p:sldLayoutId id="2147483765" r:id="rId7"/>
    <p:sldLayoutId id="2147483766" r:id="rId8"/>
    <p:sldLayoutId id="2147483767" r:id="rId9"/>
    <p:sldLayoutId id="2147483768" r:id="rId10"/>
    <p:sldLayoutId id="2147483769" r:id="rId11"/>
    <p:sldLayoutId id="2147483770" r:id="rId12"/>
    <p:sldLayoutId id="2147483771" r:id="rId13"/>
    <p:sldLayoutId id="2147483772" r:id="rId14"/>
    <p:sldLayoutId id="2147483773" r:id="rId15"/>
    <p:sldLayoutId id="2147483774" r:id="rId16"/>
    <p:sldLayoutId id="2147483775" r:id="rId17"/>
    <p:sldLayoutId id="2147483776" r:id="rId18"/>
    <p:sldLayoutId id="2147483777" r:id="rId19"/>
    <p:sldLayoutId id="2147483778" r:id="rId20"/>
    <p:sldLayoutId id="2147483779" r:id="rId21"/>
    <p:sldLayoutId id="2147483780" r:id="rId22"/>
    <p:sldLayoutId id="2147483781" r:id="rId23"/>
    <p:sldLayoutId id="2147483782" r:id="rId24"/>
    <p:sldLayoutId id="2147483783" r:id="rId25"/>
    <p:sldLayoutId id="2147483784" r:id="rId26"/>
    <p:sldLayoutId id="2147483785" r:id="rId27"/>
    <p:sldLayoutId id="2147483786" r:id="rId28"/>
    <p:sldLayoutId id="2147483787" r:id="rId29"/>
    <p:sldLayoutId id="2147483788" r:id="rId30"/>
    <p:sldLayoutId id="2147483789" r:id="rId31"/>
    <p:sldLayoutId id="2147483790" r:id="rId32"/>
    <p:sldLayoutId id="2147483791" r:id="rId33"/>
    <p:sldLayoutId id="2147483792" r:id="rId34"/>
    <p:sldLayoutId id="2147483793" r:id="rId35"/>
    <p:sldLayoutId id="2147483795" r:id="rId36"/>
    <p:sldLayoutId id="2147483796" r:id="rId37"/>
    <p:sldLayoutId id="2147483797" r:id="rId38"/>
    <p:sldLayoutId id="2147483799" r:id="rId39"/>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slideLayout" Target="../slideLayouts/slideLayout18.xml"/><Relationship Id="rId1" Type="http://schemas.openxmlformats.org/officeDocument/2006/relationships/tags" Target="../tags/tag12.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slideLayout" Target="../slideLayouts/slideLayout18.xml"/><Relationship Id="rId1" Type="http://schemas.openxmlformats.org/officeDocument/2006/relationships/tags" Target="../tags/tag14.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slideLayout" Target="../slideLayouts/slideLayout18.xml"/><Relationship Id="rId1" Type="http://schemas.openxmlformats.org/officeDocument/2006/relationships/tags" Target="../tags/tag15.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slideLayout" Target="../slideLayouts/slideLayout18.xml"/><Relationship Id="rId1" Type="http://schemas.openxmlformats.org/officeDocument/2006/relationships/tags" Target="../tags/tag16.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8.xml"/><Relationship Id="rId1" Type="http://schemas.openxmlformats.org/officeDocument/2006/relationships/tags" Target="../tags/tag17.xml"/><Relationship Id="rId5" Type="http://schemas.openxmlformats.org/officeDocument/2006/relationships/image" Target="../media/image23.png"/><Relationship Id="rId4" Type="http://schemas.openxmlformats.org/officeDocument/2006/relationships/image" Target="../media/image22.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slideLayout" Target="../slideLayouts/slideLayout18.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slideLayout" Target="../slideLayouts/slideLayout18.xml"/><Relationship Id="rId1" Type="http://schemas.openxmlformats.org/officeDocument/2006/relationships/tags" Target="../tags/tag19.xml"/></Relationships>
</file>

<file path=ppt/slides/_rels/slide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3.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slideLayout" Target="../slideLayouts/slideLayout18.xml"/><Relationship Id="rId1" Type="http://schemas.openxmlformats.org/officeDocument/2006/relationships/tags" Target="../tags/tag20.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Layout" Target="../slideLayouts/slideLayout18.xml"/><Relationship Id="rId1" Type="http://schemas.openxmlformats.org/officeDocument/2006/relationships/tags" Target="../tags/tag21.xml"/><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Layout" Target="../slideLayouts/slideLayout18.xml"/><Relationship Id="rId1" Type="http://schemas.openxmlformats.org/officeDocument/2006/relationships/tags" Target="../tags/tag22.xml"/><Relationship Id="rId4" Type="http://schemas.openxmlformats.org/officeDocument/2006/relationships/image" Target="../media/image31.png"/></Relationships>
</file>

<file path=ppt/slides/_rels/slide23.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slideLayout" Target="../slideLayouts/slideLayout17.xml"/><Relationship Id="rId1" Type="http://schemas.openxmlformats.org/officeDocument/2006/relationships/tags" Target="../tags/tag23.xml"/></Relationships>
</file>

<file path=ppt/slides/_rels/slide24.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slideLayout" Target="../slideLayouts/slideLayout18.xml"/><Relationship Id="rId1" Type="http://schemas.openxmlformats.org/officeDocument/2006/relationships/tags" Target="../tags/tag24.xml"/><Relationship Id="rId4" Type="http://schemas.openxmlformats.org/officeDocument/2006/relationships/image" Target="../media/image34.png"/></Relationships>
</file>

<file path=ppt/slides/_rels/slide2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slideLayout" Target="../slideLayouts/slideLayout18.xml"/><Relationship Id="rId1" Type="http://schemas.openxmlformats.org/officeDocument/2006/relationships/tags" Target="../tags/tag25.xml"/></Relationships>
</file>

<file path=ppt/slides/_rels/slide26.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26.xml"/></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slideLayout" Target="../slideLayouts/slideLayout18.xml"/><Relationship Id="rId1" Type="http://schemas.openxmlformats.org/officeDocument/2006/relationships/tags" Target="../tags/tag27.xml"/></Relationships>
</file>

<file path=ppt/slides/_rels/slide28.xml.rels><?xml version="1.0" encoding="UTF-8" standalone="yes"?>
<Relationships xmlns="http://schemas.openxmlformats.org/package/2006/relationships"><Relationship Id="rId3" Type="http://schemas.openxmlformats.org/officeDocument/2006/relationships/hyperlink" Target="https://www.imss.gob.mx/patrones/sua" TargetMode="External"/><Relationship Id="rId2" Type="http://schemas.openxmlformats.org/officeDocument/2006/relationships/slideLayout" Target="../slideLayouts/slideLayout18.xml"/><Relationship Id="rId1" Type="http://schemas.openxmlformats.org/officeDocument/2006/relationships/tags" Target="../tags/tag28.xml"/><Relationship Id="rId4" Type="http://schemas.openxmlformats.org/officeDocument/2006/relationships/image" Target="../media/image36.png"/></Relationships>
</file>

<file path=ppt/slides/_rels/slide29.xml.rels><?xml version="1.0" encoding="UTF-8" standalone="yes"?>
<Relationships xmlns="http://schemas.openxmlformats.org/package/2006/relationships"><Relationship Id="rId3" Type="http://schemas.openxmlformats.org/officeDocument/2006/relationships/hyperlink" Target="http://www.imss.gob.mx/sites/all/statics/sua/pdf/37_restaurar_informacion.pdf" TargetMode="External"/><Relationship Id="rId2" Type="http://schemas.openxmlformats.org/officeDocument/2006/relationships/slideLayout" Target="../slideLayouts/slideLayout18.xml"/><Relationship Id="rId1" Type="http://schemas.openxmlformats.org/officeDocument/2006/relationships/tags" Target="../tags/tag29.xml"/><Relationship Id="rId4" Type="http://schemas.openxmlformats.org/officeDocument/2006/relationships/hyperlink" Target="http://www.imss.gob.mx/sites/all/statics/sua/pdf/32_exportar_datos_txt.pdf" TargetMode="Externa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xml"/></Relationships>
</file>

<file path=ppt/slides/_rels/slide3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0.xml"/></Relationships>
</file>

<file path=ppt/slides/_rels/slide31.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1.xml"/></Relationships>
</file>

<file path=ppt/slides/_rels/slide3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slideLayout" Target="../slideLayouts/slideLayout17.xml"/><Relationship Id="rId1" Type="http://schemas.openxmlformats.org/officeDocument/2006/relationships/tags" Target="../tags/tag3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3.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3.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slideLayout" Target="../slideLayouts/slideLayout17.xml"/><Relationship Id="rId1" Type="http://schemas.openxmlformats.org/officeDocument/2006/relationships/tags" Target="../tags/tag34.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slideLayout" Target="../slideLayouts/slideLayout17.xml"/><Relationship Id="rId1" Type="http://schemas.openxmlformats.org/officeDocument/2006/relationships/tags" Target="../tags/tag35.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slideLayout" Target="../slideLayouts/slideLayout18.xml"/><Relationship Id="rId1" Type="http://schemas.openxmlformats.org/officeDocument/2006/relationships/tags" Target="../tags/tag36.xml"/></Relationships>
</file>

<file path=ppt/slides/_rels/slide37.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7.xml"/></Relationships>
</file>

<file path=ppt/slides/_rels/slide38.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slideLayout" Target="../slideLayouts/slideLayout18.xml"/><Relationship Id="rId1" Type="http://schemas.openxmlformats.org/officeDocument/2006/relationships/tags" Target="../tags/tag38.xml"/></Relationships>
</file>

<file path=ppt/slides/_rels/slide3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39.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slideLayout" Target="../slideLayouts/slideLayout18.xml"/><Relationship Id="rId1" Type="http://schemas.openxmlformats.org/officeDocument/2006/relationships/tags" Target="../tags/tag4.xml"/></Relationships>
</file>

<file path=ppt/slides/_rels/slide40.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40.xml"/></Relationships>
</file>

<file path=ppt/slides/_rels/slide5.xml.rels><?xml version="1.0" encoding="UTF-8" standalone="yes"?>
<Relationships xmlns="http://schemas.openxmlformats.org/package/2006/relationships"><Relationship Id="rId3" Type="http://schemas.openxmlformats.org/officeDocument/2006/relationships/hyperlink" Target="https://idse.imss.gob.mx/imss/" TargetMode="External"/><Relationship Id="rId2" Type="http://schemas.openxmlformats.org/officeDocument/2006/relationships/slideLayout" Target="../slideLayouts/slideLayout18.xml"/><Relationship Id="rId1" Type="http://schemas.openxmlformats.org/officeDocument/2006/relationships/tags" Target="../tags/tag5.xml"/></Relationships>
</file>

<file path=ppt/slides/_rels/slide6.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8.xml"/><Relationship Id="rId1" Type="http://schemas.openxmlformats.org/officeDocument/2006/relationships/tags" Target="../tags/tag6.xml"/><Relationship Id="rId5" Type="http://schemas.openxmlformats.org/officeDocument/2006/relationships/image" Target="../media/image13.png"/><Relationship Id="rId4" Type="http://schemas.openxmlformats.org/officeDocument/2006/relationships/hyperlink" Target="https://idse.imss.gob.mx/imss/" TargetMode="External"/></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8.xml"/><Relationship Id="rId1" Type="http://schemas.openxmlformats.org/officeDocument/2006/relationships/tags" Target="../tags/tag7.xml"/><Relationship Id="rId5" Type="http://schemas.openxmlformats.org/officeDocument/2006/relationships/image" Target="../media/image14.png"/><Relationship Id="rId4" Type="http://schemas.openxmlformats.org/officeDocument/2006/relationships/hyperlink" Target="https://idse.imss.gob.mx/imss/" TargetMode="External"/></Relationships>
</file>

<file path=ppt/slides/_rels/slide8.xml.rels><?xml version="1.0" encoding="UTF-8" standalone="yes"?>
<Relationships xmlns="http://schemas.openxmlformats.org/package/2006/relationships"><Relationship Id="rId3" Type="http://schemas.openxmlformats.org/officeDocument/2006/relationships/notesSlide" Target="../notesSlides/notesSlide3.xml"/><Relationship Id="rId2" Type="http://schemas.openxmlformats.org/officeDocument/2006/relationships/slideLayout" Target="../slideLayouts/slideLayout18.xml"/><Relationship Id="rId1" Type="http://schemas.openxmlformats.org/officeDocument/2006/relationships/tags" Target="../tags/tag8.xml"/><Relationship Id="rId5" Type="http://schemas.openxmlformats.org/officeDocument/2006/relationships/image" Target="../media/image15.png"/><Relationship Id="rId4" Type="http://schemas.openxmlformats.org/officeDocument/2006/relationships/hyperlink" Target="https://idse.imss.gob.mx/imss/" TargetMode="Externa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8.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xmlns="" id="{A5E6872D-4230-0044-9E21-E15BF4295E34}"/>
              </a:ext>
            </a:extLst>
          </p:cNvPr>
          <p:cNvSpPr txBox="1"/>
          <p:nvPr/>
        </p:nvSpPr>
        <p:spPr>
          <a:xfrm>
            <a:off x="2774641" y="2462595"/>
            <a:ext cx="7552571" cy="1446550"/>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CONTPAQi® Nóminas: </a:t>
            </a:r>
          </a:p>
          <a:p>
            <a:r>
              <a:rPr lang="es-MX" sz="4400" b="1" dirty="0">
                <a:solidFill>
                  <a:schemeClr val="accent1">
                    <a:lumMod val="75000"/>
                  </a:schemeClr>
                </a:solidFill>
                <a:latin typeface="Titillium Web" pitchFamily="2" charset="77"/>
              </a:rPr>
              <a:t>Conexión en línea con IDSE</a:t>
            </a:r>
          </a:p>
        </p:txBody>
      </p:sp>
      <p:pic>
        <p:nvPicPr>
          <p:cNvPr id="5" name="Imagen 4">
            <a:extLst>
              <a:ext uri="{FF2B5EF4-FFF2-40B4-BE49-F238E27FC236}">
                <a16:creationId xmlns:a16="http://schemas.microsoft.com/office/drawing/2014/main" xmlns="" id="{E276EC85-22C3-4402-81A5-E79C494F7F0E}"/>
              </a:ext>
            </a:extLst>
          </p:cNvPr>
          <p:cNvPicPr>
            <a:picLocks noChangeAspect="1"/>
          </p:cNvPicPr>
          <p:nvPr/>
        </p:nvPicPr>
        <p:blipFill>
          <a:blip r:embed="rId2"/>
          <a:stretch>
            <a:fillRect/>
          </a:stretch>
        </p:blipFill>
        <p:spPr>
          <a:xfrm>
            <a:off x="8060893" y="341531"/>
            <a:ext cx="4025493" cy="1623625"/>
          </a:xfrm>
          <a:prstGeom prst="rect">
            <a:avLst/>
          </a:prstGeom>
        </p:spPr>
      </p:pic>
      <p:sp>
        <p:nvSpPr>
          <p:cNvPr id="6" name="CuadroTexto 5">
            <a:extLst>
              <a:ext uri="{FF2B5EF4-FFF2-40B4-BE49-F238E27FC236}">
                <a16:creationId xmlns:a16="http://schemas.microsoft.com/office/drawing/2014/main" xmlns="" id="{73DF33E0-5397-4C68-88E5-0E5110C447F0}"/>
              </a:ext>
            </a:extLst>
          </p:cNvPr>
          <p:cNvSpPr txBox="1"/>
          <p:nvPr/>
        </p:nvSpPr>
        <p:spPr>
          <a:xfrm>
            <a:off x="5040960" y="4406584"/>
            <a:ext cx="3019932" cy="646331"/>
          </a:xfrm>
          <a:prstGeom prst="rect">
            <a:avLst/>
          </a:prstGeom>
          <a:noFill/>
        </p:spPr>
        <p:txBody>
          <a:bodyPr wrap="square" rtlCol="0">
            <a:spAutoFit/>
          </a:bodyPr>
          <a:lstStyle/>
          <a:p>
            <a:r>
              <a:rPr lang="es-MX" b="1" dirty="0" smtClean="0">
                <a:solidFill>
                  <a:schemeClr val="tx1">
                    <a:lumMod val="65000"/>
                    <a:lumOff val="35000"/>
                  </a:schemeClr>
                </a:solidFill>
                <a:latin typeface="Titillium Web" pitchFamily="2" charset="77"/>
              </a:rPr>
              <a:t>Ponente: </a:t>
            </a:r>
            <a:r>
              <a:rPr lang="es-MX" dirty="0" smtClean="0">
                <a:solidFill>
                  <a:schemeClr val="tx1">
                    <a:lumMod val="65000"/>
                    <a:lumOff val="35000"/>
                  </a:schemeClr>
                </a:solidFill>
                <a:latin typeface="Titillium Web" pitchFamily="2" charset="77"/>
              </a:rPr>
              <a:t>Daniela Jacquelin Ramírez Torres</a:t>
            </a:r>
            <a:endParaRPr lang="es-MX" dirty="0">
              <a:solidFill>
                <a:schemeClr val="tx1">
                  <a:lumMod val="65000"/>
                  <a:lumOff val="35000"/>
                </a:schemeClr>
              </a:solidFill>
              <a:latin typeface="Titillium Web" pitchFamily="2" charset="77"/>
            </a:endParaRPr>
          </a:p>
        </p:txBody>
      </p:sp>
    </p:spTree>
    <p:extLst>
      <p:ext uri="{BB962C8B-B14F-4D97-AF65-F5344CB8AC3E}">
        <p14:creationId xmlns:p14="http://schemas.microsoft.com/office/powerpoint/2010/main" val="3658240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206339" y="502187"/>
            <a:ext cx="585470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Marco legal - multas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17599" y="1595741"/>
            <a:ext cx="10032182" cy="4247317"/>
          </a:xfrm>
          <a:prstGeom prst="rect">
            <a:avLst/>
          </a:prstGeom>
          <a:noFill/>
        </p:spPr>
        <p:txBody>
          <a:bodyPr wrap="square">
            <a:spAutoFit/>
          </a:bodyPr>
          <a:lstStyle/>
          <a:p>
            <a:pPr algn="just" rtl="0"/>
            <a:r>
              <a:rPr lang="es-MX" b="1" dirty="0">
                <a:latin typeface="Arial" panose="020B0604020202020204" pitchFamily="34" charset="0"/>
              </a:rPr>
              <a:t>¤ Artículo 304 A.</a:t>
            </a:r>
          </a:p>
          <a:p>
            <a:pPr algn="just" rtl="0"/>
            <a:endParaRPr lang="es-MX" b="1" dirty="0">
              <a:latin typeface="Arial" panose="020B0604020202020204" pitchFamily="34" charset="0"/>
            </a:endParaRPr>
          </a:p>
          <a:p>
            <a:pPr algn="just" rtl="0"/>
            <a:r>
              <a:rPr lang="es-MX" dirty="0">
                <a:latin typeface="Arial" panose="020B0604020202020204" pitchFamily="34" charset="0"/>
              </a:rPr>
              <a:t>Son infracciones a esta Ley y a sus reglamentos, los actos u omisiones del patrón o sujeto obligado que se enumeran a continuación:</a:t>
            </a:r>
          </a:p>
          <a:p>
            <a:pPr algn="just" rtl="0"/>
            <a:r>
              <a:rPr lang="es-MX" dirty="0">
                <a:latin typeface="Arial" panose="020B0604020202020204" pitchFamily="34" charset="0"/>
              </a:rPr>
              <a:t> </a:t>
            </a:r>
          </a:p>
          <a:p>
            <a:pPr algn="just" rtl="0"/>
            <a:r>
              <a:rPr lang="es-MX" dirty="0">
                <a:latin typeface="Arial" panose="020B0604020202020204" pitchFamily="34" charset="0"/>
              </a:rPr>
              <a:t>I. No registrarse ante el Instituto, o hacerlo fuera del plazo establecido en la Ley;</a:t>
            </a:r>
          </a:p>
          <a:p>
            <a:pPr algn="just" rtl="0"/>
            <a:r>
              <a:rPr lang="es-MX" dirty="0">
                <a:latin typeface="Arial" panose="020B0604020202020204" pitchFamily="34" charset="0"/>
              </a:rPr>
              <a:t> </a:t>
            </a:r>
          </a:p>
          <a:p>
            <a:pPr algn="just" rtl="0"/>
            <a:r>
              <a:rPr lang="es-MX" dirty="0">
                <a:latin typeface="Arial" panose="020B0604020202020204" pitchFamily="34" charset="0"/>
              </a:rPr>
              <a:t>II. No inscribir a sus trabajadores ante el Instituto o hacerlo en forma extemporánea;</a:t>
            </a:r>
          </a:p>
          <a:p>
            <a:pPr algn="just" rtl="0"/>
            <a:r>
              <a:rPr lang="es-MX" dirty="0">
                <a:latin typeface="Arial" panose="020B0604020202020204" pitchFamily="34" charset="0"/>
              </a:rPr>
              <a:t> </a:t>
            </a:r>
          </a:p>
          <a:p>
            <a:pPr algn="just" rtl="0"/>
            <a:r>
              <a:rPr lang="es-MX" dirty="0">
                <a:latin typeface="Arial" panose="020B0604020202020204" pitchFamily="34" charset="0"/>
              </a:rPr>
              <a:t>III. No comunicar al Instituto o hacerlo extemporáneamente las modificaciones al salario base de cotización de sus trabajadores;</a:t>
            </a:r>
          </a:p>
          <a:p>
            <a:pPr algn="just" rtl="0"/>
            <a:r>
              <a:rPr lang="es-MX" dirty="0">
                <a:latin typeface="Arial" panose="020B0604020202020204" pitchFamily="34" charset="0"/>
              </a:rPr>
              <a:t> </a:t>
            </a:r>
          </a:p>
          <a:p>
            <a:pPr algn="just" rtl="0"/>
            <a:r>
              <a:rPr lang="es-MX" dirty="0">
                <a:latin typeface="Arial" panose="020B0604020202020204" pitchFamily="34" charset="0"/>
              </a:rPr>
              <a:t>IV. No determinar o determinar en forma extemporánea las cuotas obrero patronales legalmente a su cargo</a:t>
            </a:r>
          </a:p>
          <a:p>
            <a:pPr marL="400050" indent="-400050" algn="l" rtl="0">
              <a:buAutoNum type="romanUcPeriod"/>
            </a:pPr>
            <a:endParaRPr lang="es-MX" dirty="0">
              <a:latin typeface="Arial" panose="020B0604020202020204" pitchFamily="34" charset="0"/>
            </a:endParaRPr>
          </a:p>
        </p:txBody>
      </p:sp>
    </p:spTree>
    <p:custDataLst>
      <p:tags r:id="rId1"/>
    </p:custDataLst>
    <p:extLst>
      <p:ext uri="{BB962C8B-B14F-4D97-AF65-F5344CB8AC3E}">
        <p14:creationId xmlns:p14="http://schemas.microsoft.com/office/powerpoint/2010/main" val="79185350"/>
      </p:ext>
    </p:extLst>
  </p:cSld>
  <p:clrMapOvr>
    <a:masterClrMapping/>
  </p:clrMapOvr>
  <p:transition spd="slow">
    <p:push dir="u"/>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814941" y="467897"/>
            <a:ext cx="566039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Marco legal - multas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629046" y="1595741"/>
            <a:ext cx="10032182" cy="4801314"/>
          </a:xfrm>
          <a:prstGeom prst="rect">
            <a:avLst/>
          </a:prstGeom>
          <a:noFill/>
        </p:spPr>
        <p:txBody>
          <a:bodyPr wrap="square">
            <a:spAutoFit/>
          </a:bodyPr>
          <a:lstStyle/>
          <a:p>
            <a:pPr algn="just"/>
            <a:r>
              <a:rPr lang="es-MX" b="1" dirty="0">
                <a:latin typeface="Arial" panose="020B0604020202020204" pitchFamily="34" charset="0"/>
              </a:rPr>
              <a:t>¤ Artículo 304 B.</a:t>
            </a:r>
          </a:p>
          <a:p>
            <a:pPr algn="just"/>
            <a:endParaRPr lang="es-MX" b="1" dirty="0">
              <a:latin typeface="Arial" panose="020B0604020202020204" pitchFamily="34" charset="0"/>
            </a:endParaRPr>
          </a:p>
          <a:p>
            <a:pPr algn="just"/>
            <a:r>
              <a:rPr lang="es-MX" dirty="0">
                <a:latin typeface="Arial" panose="020B0604020202020204" pitchFamily="34" charset="0"/>
              </a:rPr>
              <a:t>Las infracciones señaladas en el artículo anterior, se sancionarán considerando la gravedad, condiciones particulares del infractor y en su caso la reincidencia, en la forma siguiente:</a:t>
            </a:r>
          </a:p>
          <a:p>
            <a:pPr algn="just"/>
            <a:r>
              <a:rPr lang="es-MX" dirty="0">
                <a:latin typeface="Arial" panose="020B0604020202020204" pitchFamily="34" charset="0"/>
              </a:rPr>
              <a:t> </a:t>
            </a:r>
          </a:p>
          <a:p>
            <a:pPr algn="just"/>
            <a:r>
              <a:rPr lang="es-MX" dirty="0">
                <a:latin typeface="Arial" panose="020B0604020202020204" pitchFamily="34" charset="0"/>
              </a:rPr>
              <a:t>I.  Las previstas en las fracciones IV, V, VII, VIII, XI, XVI y XIX con multa equivalente al importe de veinte a setenta y cinco veces el salario mínimo diario general vigente en el Distrito Federal;</a:t>
            </a:r>
          </a:p>
          <a:p>
            <a:pPr algn="just"/>
            <a:r>
              <a:rPr lang="es-MX" dirty="0">
                <a:latin typeface="Arial" panose="020B0604020202020204" pitchFamily="34" charset="0"/>
              </a:rPr>
              <a:t> </a:t>
            </a:r>
          </a:p>
          <a:p>
            <a:pPr algn="just"/>
            <a:r>
              <a:rPr lang="es-MX" dirty="0">
                <a:latin typeface="Arial" panose="020B0604020202020204" pitchFamily="34" charset="0"/>
              </a:rPr>
              <a:t>II. Las previstas en las fracciones III, X, XIII y XVIII con multa equivalente al importe de veinte a ciento veinticinco veces el salario mínimo diario general vigente en el Distrito Federal;</a:t>
            </a:r>
          </a:p>
          <a:p>
            <a:pPr algn="just"/>
            <a:r>
              <a:rPr lang="es-MX" dirty="0">
                <a:latin typeface="Arial" panose="020B0604020202020204" pitchFamily="34" charset="0"/>
              </a:rPr>
              <a:t> </a:t>
            </a:r>
          </a:p>
          <a:p>
            <a:pPr algn="just"/>
            <a:r>
              <a:rPr lang="es-MX" dirty="0">
                <a:latin typeface="Arial" panose="020B0604020202020204" pitchFamily="34" charset="0"/>
              </a:rPr>
              <a:t>III. Las previstas en las fracciones VI, IX y XV con multa equivalente al importe de veinte a doscientas diez veces el salario mínimo diario general vigente en el Distrito Federal, y</a:t>
            </a:r>
          </a:p>
          <a:p>
            <a:pPr algn="just"/>
            <a:r>
              <a:rPr lang="es-MX" dirty="0">
                <a:latin typeface="Arial" panose="020B0604020202020204" pitchFamily="34" charset="0"/>
              </a:rPr>
              <a:t> </a:t>
            </a:r>
          </a:p>
          <a:p>
            <a:pPr algn="just"/>
            <a:r>
              <a:rPr lang="es-MX" dirty="0">
                <a:latin typeface="Arial" panose="020B0604020202020204" pitchFamily="34" charset="0"/>
              </a:rPr>
              <a:t>IV. Las previstas en las fracciones I, II, XII, XIV, XVII, XX, XXI y XXII, con multa equivalente al importe de veinte a trescientas cincuenta veces el salario mínimo diario general vigente en el Distrito Federal</a:t>
            </a:r>
          </a:p>
        </p:txBody>
      </p:sp>
    </p:spTree>
    <p:custDataLst>
      <p:tags r:id="rId1"/>
    </p:custDataLst>
    <p:extLst>
      <p:ext uri="{BB962C8B-B14F-4D97-AF65-F5344CB8AC3E}">
        <p14:creationId xmlns:p14="http://schemas.microsoft.com/office/powerpoint/2010/main" val="1377332161"/>
      </p:ext>
    </p:extLst>
  </p:cSld>
  <p:clrMapOvr>
    <a:masterClrMapping/>
  </p:clrMapOvr>
  <p:transition spd="slow">
    <p:push dir="u"/>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470005" y="581960"/>
            <a:ext cx="542036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Sistema IDSE Terra</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2031325"/>
          </a:xfrm>
          <a:prstGeom prst="rect">
            <a:avLst/>
          </a:prstGeom>
          <a:noFill/>
        </p:spPr>
        <p:txBody>
          <a:bodyPr wrap="square">
            <a:spAutoFit/>
          </a:bodyPr>
          <a:lstStyle/>
          <a:p>
            <a:pPr algn="just" rtl="0"/>
            <a:r>
              <a:rPr lang="es-MX" dirty="0">
                <a:latin typeface="Arial" panose="020B0604020202020204" pitchFamily="34" charset="0"/>
              </a:rPr>
              <a:t>El sistema de IDSE Terra consiste en ser un medio que se ha creado por parte del Seguro Social con el objetivo de que los patrones puedan administrar todas sus gestiones, mismas que tengan que ver con el organismo sin tener que salir de su lugar de trabajo.</a:t>
            </a:r>
          </a:p>
          <a:p>
            <a:pPr algn="just" rtl="0"/>
            <a:r>
              <a:rPr lang="es-MX" dirty="0">
                <a:latin typeface="Arial" panose="020B0604020202020204" pitchFamily="34" charset="0"/>
              </a:rPr>
              <a:t> </a:t>
            </a:r>
          </a:p>
          <a:p>
            <a:pPr algn="just" rtl="0"/>
            <a:r>
              <a:rPr lang="es-MX" dirty="0">
                <a:latin typeface="Arial" panose="020B0604020202020204" pitchFamily="34" charset="0"/>
              </a:rPr>
              <a:t>Por otra parte, Terra IDSE es una versión reciente de la app diseñada por este organismo y se desarrolló por parte de la empresa Terra Network, quien se encarga de brindar todas las ventajas necesarias para sus empleadores.</a:t>
            </a:r>
          </a:p>
        </p:txBody>
      </p:sp>
      <p:pic>
        <p:nvPicPr>
          <p:cNvPr id="2" name="Picture 2" descr="Image result for logo terra">
            <a:extLst>
              <a:ext uri="{FF2B5EF4-FFF2-40B4-BE49-F238E27FC236}">
                <a16:creationId xmlns:a16="http://schemas.microsoft.com/office/drawing/2014/main" xmlns="" id="{D0C1B2E8-238E-4324-A725-E60F49C35C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781788" y="4069548"/>
            <a:ext cx="3059548" cy="2137675"/>
          </a:xfrm>
          <a:prstGeom prst="rect">
            <a:avLst/>
          </a:prstGeom>
          <a:noFill/>
          <a:extLst>
            <a:ext uri="{909E8E84-426E-40DD-AFC4-6F175D3DCCD1}">
              <a14:hiddenFill xmlns:a14="http://schemas.microsoft.com/office/drawing/2010/main">
                <a:solidFill>
                  <a:srgbClr val="FFFFFF"/>
                </a:solidFill>
              </a14:hiddenFill>
            </a:ext>
          </a:extLst>
        </p:spPr>
      </p:pic>
      <p:pic>
        <p:nvPicPr>
          <p:cNvPr id="3" name="Imagen 2">
            <a:extLst>
              <a:ext uri="{FF2B5EF4-FFF2-40B4-BE49-F238E27FC236}">
                <a16:creationId xmlns:a16="http://schemas.microsoft.com/office/drawing/2014/main" xmlns="" id="{2A9CE325-9340-D289-9136-3D131881273B}"/>
              </a:ext>
            </a:extLst>
          </p:cNvPr>
          <p:cNvPicPr>
            <a:picLocks noChangeAspect="1"/>
          </p:cNvPicPr>
          <p:nvPr/>
        </p:nvPicPr>
        <p:blipFill>
          <a:blip r:embed="rId4"/>
          <a:stretch>
            <a:fillRect/>
          </a:stretch>
        </p:blipFill>
        <p:spPr>
          <a:xfrm>
            <a:off x="3063666" y="4558227"/>
            <a:ext cx="3789571" cy="872203"/>
          </a:xfrm>
          <a:prstGeom prst="rect">
            <a:avLst/>
          </a:prstGeom>
        </p:spPr>
      </p:pic>
    </p:spTree>
    <p:custDataLst>
      <p:tags r:id="rId1"/>
    </p:custDataLst>
    <p:extLst>
      <p:ext uri="{BB962C8B-B14F-4D97-AF65-F5344CB8AC3E}">
        <p14:creationId xmlns:p14="http://schemas.microsoft.com/office/powerpoint/2010/main" val="425578276"/>
      </p:ext>
    </p:extLst>
  </p:cSld>
  <p:clrMapOvr>
    <a:masterClrMapping/>
  </p:clrMapOvr>
  <p:transition spd="slow">
    <p:push dir="u"/>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2681335" y="579998"/>
            <a:ext cx="699770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Beneficios de IDSE Terra</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2534027"/>
          </a:xfrm>
          <a:prstGeom prst="rect">
            <a:avLst/>
          </a:prstGeom>
          <a:noFill/>
        </p:spPr>
        <p:txBody>
          <a:bodyPr wrap="square">
            <a:spAutoFit/>
          </a:bodyPr>
          <a:lstStyle/>
          <a:p>
            <a:pPr marL="457200" indent="-457200">
              <a:lnSpc>
                <a:spcPct val="150000"/>
              </a:lnSpc>
              <a:buAutoNum type="arabicPeriod"/>
            </a:pPr>
            <a:r>
              <a:rPr lang="es-MX" dirty="0">
                <a:latin typeface="Arial" panose="020B0604020202020204" pitchFamily="34" charset="0"/>
              </a:rPr>
              <a:t>Enviar sus movimientos al IMSS sin tener que ingresar al IDSE.</a:t>
            </a:r>
          </a:p>
          <a:p>
            <a:pPr marL="457200" indent="-457200">
              <a:lnSpc>
                <a:spcPct val="150000"/>
              </a:lnSpc>
              <a:buAutoNum type="arabicPeriod"/>
            </a:pPr>
            <a:r>
              <a:rPr lang="es-MX" dirty="0">
                <a:latin typeface="Arial" panose="020B0604020202020204" pitchFamily="34" charset="0"/>
              </a:rPr>
              <a:t>Evitar hacer procesos manuales.</a:t>
            </a:r>
          </a:p>
          <a:p>
            <a:pPr marL="457200" indent="-457200">
              <a:lnSpc>
                <a:spcPct val="150000"/>
              </a:lnSpc>
              <a:buAutoNum type="arabicPeriod"/>
            </a:pPr>
            <a:r>
              <a:rPr lang="es-MX" dirty="0">
                <a:latin typeface="Arial" panose="020B0604020202020204" pitchFamily="34" charset="0"/>
              </a:rPr>
              <a:t>Llevar el control de los movimientos de su nómina con su respectivo estatus ante el seguro social.</a:t>
            </a:r>
          </a:p>
          <a:p>
            <a:pPr marL="457200" indent="-457200">
              <a:lnSpc>
                <a:spcPct val="150000"/>
              </a:lnSpc>
              <a:buAutoNum type="arabicPeriod"/>
            </a:pPr>
            <a:r>
              <a:rPr lang="es-MX" dirty="0">
                <a:latin typeface="Arial" panose="020B0604020202020204" pitchFamily="34" charset="0"/>
              </a:rPr>
              <a:t>Gestionar el expediente de los movimientos del IMSS de cada trabajador  ante una revisión de la secretaria del trabajo o del seguro social.</a:t>
            </a:r>
          </a:p>
        </p:txBody>
      </p:sp>
    </p:spTree>
    <p:custDataLst>
      <p:tags r:id="rId1"/>
    </p:custDataLst>
    <p:extLst>
      <p:ext uri="{BB962C8B-B14F-4D97-AF65-F5344CB8AC3E}">
        <p14:creationId xmlns:p14="http://schemas.microsoft.com/office/powerpoint/2010/main" val="1839504314"/>
      </p:ext>
    </p:extLst>
  </p:cSld>
  <p:clrMapOvr>
    <a:masterClrMapping/>
  </p:clrMapOvr>
  <p:transition spd="slow">
    <p:push dir="u"/>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071104" y="650777"/>
            <a:ext cx="10087676" cy="1323439"/>
          </a:xfrm>
          <a:prstGeom prst="rect">
            <a:avLst/>
          </a:prstGeom>
          <a:noFill/>
        </p:spPr>
        <p:txBody>
          <a:bodyPr wrap="square" rtlCol="0">
            <a:spAutoFit/>
          </a:bodyPr>
          <a:lstStyle/>
          <a:p>
            <a:pPr algn="ctr"/>
            <a:r>
              <a:rPr lang="es-MX" sz="4000" b="1" dirty="0">
                <a:solidFill>
                  <a:schemeClr val="accent1">
                    <a:lumMod val="75000"/>
                  </a:schemeClr>
                </a:solidFill>
                <a:latin typeface="Titillium Web" pitchFamily="2" charset="77"/>
              </a:rPr>
              <a:t>Conexión en línea con IDSE en CONTPAQi® Nóminas</a:t>
            </a:r>
          </a:p>
        </p:txBody>
      </p:sp>
      <p:pic>
        <p:nvPicPr>
          <p:cNvPr id="5" name="Imagen 4">
            <a:extLst>
              <a:ext uri="{FF2B5EF4-FFF2-40B4-BE49-F238E27FC236}">
                <a16:creationId xmlns:a16="http://schemas.microsoft.com/office/drawing/2014/main" xmlns="" id="{D4D8E5F1-DAB3-C5BD-1524-250F60D8D974}"/>
              </a:ext>
            </a:extLst>
          </p:cNvPr>
          <p:cNvPicPr>
            <a:picLocks noChangeAspect="1"/>
          </p:cNvPicPr>
          <p:nvPr/>
        </p:nvPicPr>
        <p:blipFill>
          <a:blip r:embed="rId3"/>
          <a:stretch>
            <a:fillRect/>
          </a:stretch>
        </p:blipFill>
        <p:spPr>
          <a:xfrm>
            <a:off x="660852" y="1974215"/>
            <a:ext cx="11175625" cy="1745377"/>
          </a:xfrm>
          <a:prstGeom prst="rect">
            <a:avLst/>
          </a:prstGeom>
        </p:spPr>
      </p:pic>
      <p:pic>
        <p:nvPicPr>
          <p:cNvPr id="6" name="Imagen 5">
            <a:extLst>
              <a:ext uri="{FF2B5EF4-FFF2-40B4-BE49-F238E27FC236}">
                <a16:creationId xmlns:a16="http://schemas.microsoft.com/office/drawing/2014/main" xmlns="" id="{422D9085-625D-8832-E259-95AFCA161832}"/>
              </a:ext>
            </a:extLst>
          </p:cNvPr>
          <p:cNvPicPr>
            <a:picLocks noChangeAspect="1"/>
          </p:cNvPicPr>
          <p:nvPr/>
        </p:nvPicPr>
        <p:blipFill>
          <a:blip r:embed="rId4"/>
          <a:stretch>
            <a:fillRect/>
          </a:stretch>
        </p:blipFill>
        <p:spPr>
          <a:xfrm>
            <a:off x="483089" y="3866331"/>
            <a:ext cx="11531149" cy="2034908"/>
          </a:xfrm>
          <a:prstGeom prst="rect">
            <a:avLst/>
          </a:prstGeom>
        </p:spPr>
      </p:pic>
    </p:spTree>
    <p:custDataLst>
      <p:tags r:id="rId1"/>
    </p:custDataLst>
    <p:extLst>
      <p:ext uri="{BB962C8B-B14F-4D97-AF65-F5344CB8AC3E}">
        <p14:creationId xmlns:p14="http://schemas.microsoft.com/office/powerpoint/2010/main" val="1905163184"/>
      </p:ext>
    </p:extLst>
  </p:cSld>
  <p:clrMapOvr>
    <a:masterClrMapping/>
  </p:clrMapOvr>
  <p:transition spd="slow">
    <p:push dir="u"/>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540509" y="525047"/>
            <a:ext cx="972947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Acceso a conexión en línea con IDSE</a:t>
            </a:r>
          </a:p>
        </p:txBody>
      </p:sp>
      <p:pic>
        <p:nvPicPr>
          <p:cNvPr id="6146" name="Picture 2">
            <a:extLst>
              <a:ext uri="{FF2B5EF4-FFF2-40B4-BE49-F238E27FC236}">
                <a16:creationId xmlns:a16="http://schemas.microsoft.com/office/drawing/2014/main" xmlns="" id="{2EE20852-2AF1-DAF9-380E-A117D8642EC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431421" y="1420218"/>
            <a:ext cx="5329157" cy="5372483"/>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382377119"/>
      </p:ext>
    </p:extLst>
  </p:cSld>
  <p:clrMapOvr>
    <a:masterClrMapping/>
  </p:clrMapOvr>
  <p:transition spd="slow">
    <p:push dir="u"/>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071104" y="490757"/>
            <a:ext cx="10087676" cy="1323439"/>
          </a:xfrm>
          <a:prstGeom prst="rect">
            <a:avLst/>
          </a:prstGeom>
          <a:noFill/>
        </p:spPr>
        <p:txBody>
          <a:bodyPr wrap="square" rtlCol="0">
            <a:spAutoFit/>
          </a:bodyPr>
          <a:lstStyle/>
          <a:p>
            <a:pPr algn="ctr"/>
            <a:r>
              <a:rPr lang="es-MX" sz="4000" b="1" dirty="0">
                <a:solidFill>
                  <a:schemeClr val="accent1">
                    <a:lumMod val="75000"/>
                  </a:schemeClr>
                </a:solidFill>
                <a:latin typeface="Titillium Web" pitchFamily="2" charset="77"/>
              </a:rPr>
              <a:t>Conexión en línea con IDSE en CONTPAQi® Nóminas</a:t>
            </a:r>
          </a:p>
        </p:txBody>
      </p:sp>
      <p:pic>
        <p:nvPicPr>
          <p:cNvPr id="2" name="Imagen 1">
            <a:extLst>
              <a:ext uri="{FF2B5EF4-FFF2-40B4-BE49-F238E27FC236}">
                <a16:creationId xmlns:a16="http://schemas.microsoft.com/office/drawing/2014/main" xmlns="" id="{D273E2D7-F50D-452A-7E4E-678409B193D7}"/>
              </a:ext>
            </a:extLst>
          </p:cNvPr>
          <p:cNvPicPr>
            <a:picLocks noChangeAspect="1"/>
          </p:cNvPicPr>
          <p:nvPr/>
        </p:nvPicPr>
        <p:blipFill>
          <a:blip r:embed="rId3"/>
          <a:stretch>
            <a:fillRect/>
          </a:stretch>
        </p:blipFill>
        <p:spPr>
          <a:xfrm>
            <a:off x="0" y="1928799"/>
            <a:ext cx="12118324" cy="3898564"/>
          </a:xfrm>
          <a:prstGeom prst="rect">
            <a:avLst/>
          </a:prstGeom>
        </p:spPr>
      </p:pic>
    </p:spTree>
    <p:custDataLst>
      <p:tags r:id="rId1"/>
    </p:custDataLst>
    <p:extLst>
      <p:ext uri="{BB962C8B-B14F-4D97-AF65-F5344CB8AC3E}">
        <p14:creationId xmlns:p14="http://schemas.microsoft.com/office/powerpoint/2010/main" val="2886245193"/>
      </p:ext>
    </p:extLst>
  </p:cSld>
  <p:clrMapOvr>
    <a:masterClrMapping/>
  </p:clrMapOvr>
  <p:transition spd="slow">
    <p:push dir="u"/>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354144" y="650777"/>
            <a:ext cx="602615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Alta de usuarios Terra</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646331"/>
          </a:xfrm>
          <a:prstGeom prst="rect">
            <a:avLst/>
          </a:prstGeom>
          <a:noFill/>
        </p:spPr>
        <p:txBody>
          <a:bodyPr wrap="square">
            <a:spAutoFit/>
          </a:bodyPr>
          <a:lstStyle/>
          <a:p>
            <a:pPr algn="just" rtl="0"/>
            <a:r>
              <a:rPr lang="es-MX" dirty="0">
                <a:latin typeface="Arial" panose="020B0604020202020204" pitchFamily="34" charset="0"/>
              </a:rPr>
              <a:t>Podrás crear tu usuario Terra desde CONTPAQi® Nóminas sin necesidad de realizar este trámite desde el Portal de Terra.</a:t>
            </a:r>
          </a:p>
        </p:txBody>
      </p:sp>
      <p:pic>
        <p:nvPicPr>
          <p:cNvPr id="2" name="Imagen 1">
            <a:extLst>
              <a:ext uri="{FF2B5EF4-FFF2-40B4-BE49-F238E27FC236}">
                <a16:creationId xmlns:a16="http://schemas.microsoft.com/office/drawing/2014/main" xmlns="" id="{2C0DCFF6-C8C4-5262-060D-9C906D880DCC}"/>
              </a:ext>
            </a:extLst>
          </p:cNvPr>
          <p:cNvPicPr>
            <a:picLocks noChangeAspect="1"/>
          </p:cNvPicPr>
          <p:nvPr/>
        </p:nvPicPr>
        <p:blipFill>
          <a:blip r:embed="rId4"/>
          <a:stretch>
            <a:fillRect/>
          </a:stretch>
        </p:blipFill>
        <p:spPr>
          <a:xfrm>
            <a:off x="1307122" y="2643839"/>
            <a:ext cx="1950314" cy="2424891"/>
          </a:xfrm>
          <a:prstGeom prst="rect">
            <a:avLst/>
          </a:prstGeom>
        </p:spPr>
      </p:pic>
      <p:pic>
        <p:nvPicPr>
          <p:cNvPr id="4" name="Imagen 3">
            <a:extLst>
              <a:ext uri="{FF2B5EF4-FFF2-40B4-BE49-F238E27FC236}">
                <a16:creationId xmlns:a16="http://schemas.microsoft.com/office/drawing/2014/main" xmlns="" id="{9BA577D4-2CAF-62A6-F79E-AF9FC476DB58}"/>
              </a:ext>
            </a:extLst>
          </p:cNvPr>
          <p:cNvPicPr>
            <a:picLocks noChangeAspect="1"/>
          </p:cNvPicPr>
          <p:nvPr/>
        </p:nvPicPr>
        <p:blipFill>
          <a:blip r:embed="rId5"/>
          <a:stretch>
            <a:fillRect/>
          </a:stretch>
        </p:blipFill>
        <p:spPr>
          <a:xfrm>
            <a:off x="3799874" y="2242072"/>
            <a:ext cx="5134692" cy="4344006"/>
          </a:xfrm>
          <a:prstGeom prst="rect">
            <a:avLst/>
          </a:prstGeom>
        </p:spPr>
      </p:pic>
    </p:spTree>
    <p:custDataLst>
      <p:tags r:id="rId1"/>
    </p:custDataLst>
    <p:extLst>
      <p:ext uri="{BB962C8B-B14F-4D97-AF65-F5344CB8AC3E}">
        <p14:creationId xmlns:p14="http://schemas.microsoft.com/office/powerpoint/2010/main" val="3153295585"/>
      </p:ext>
    </p:extLst>
  </p:cSld>
  <p:clrMapOvr>
    <a:masterClrMapping/>
  </p:clrMapOvr>
  <p:transition spd="slow">
    <p:push dir="u"/>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577341" y="580114"/>
            <a:ext cx="9881826" cy="707886"/>
          </a:xfrm>
          <a:prstGeom prst="rect">
            <a:avLst/>
          </a:prstGeom>
          <a:noFill/>
        </p:spPr>
        <p:txBody>
          <a:bodyPr wrap="square" rtlCol="0">
            <a:spAutoFit/>
          </a:bodyPr>
          <a:lstStyle/>
          <a:p>
            <a:r>
              <a:rPr lang="es-MX" sz="4000" b="1" dirty="0">
                <a:solidFill>
                  <a:schemeClr val="accent1">
                    <a:lumMod val="75000"/>
                  </a:schemeClr>
                </a:solidFill>
                <a:latin typeface="Titillium Web" pitchFamily="2" charset="77"/>
              </a:rPr>
              <a:t>Alta de usuarios Terra - Consideraciones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2308324"/>
          </a:xfrm>
          <a:prstGeom prst="rect">
            <a:avLst/>
          </a:prstGeom>
          <a:noFill/>
        </p:spPr>
        <p:txBody>
          <a:bodyPr wrap="square">
            <a:spAutoFit/>
          </a:bodyPr>
          <a:lstStyle/>
          <a:p>
            <a:pPr algn="just" rtl="0"/>
            <a:r>
              <a:rPr lang="es-MX" dirty="0">
                <a:latin typeface="Arial" panose="020B0604020202020204" pitchFamily="34" charset="0"/>
              </a:rPr>
              <a:t>La contraseña no debe tener la letra “ñ” ni caracteres especiales, debe contener exactamente 8 caracteres entre números y letras (Por lo menos una mayúscula, una minúscula y un numero), en caso de que no cumpla con estos requisitos, se mostrará el siguiente error:</a:t>
            </a: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a:p>
            <a:pPr algn="just" rtl="0"/>
            <a:endParaRPr lang="es-MX" dirty="0">
              <a:latin typeface="Arial" panose="020B0604020202020204" pitchFamily="34" charset="0"/>
            </a:endParaRPr>
          </a:p>
        </p:txBody>
      </p:sp>
      <p:pic>
        <p:nvPicPr>
          <p:cNvPr id="4098" name="Picture 2">
            <a:extLst>
              <a:ext uri="{FF2B5EF4-FFF2-40B4-BE49-F238E27FC236}">
                <a16:creationId xmlns:a16="http://schemas.microsoft.com/office/drawing/2014/main" xmlns="" id="{944FF0F2-AA7A-206B-DE52-9D8BB413628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386137" y="2919109"/>
            <a:ext cx="5419725" cy="2343150"/>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422040451"/>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646331"/>
          </a:xfrm>
          <a:prstGeom prst="rect">
            <a:avLst/>
          </a:prstGeom>
          <a:noFill/>
        </p:spPr>
        <p:txBody>
          <a:bodyPr wrap="square">
            <a:spAutoFit/>
          </a:bodyPr>
          <a:lstStyle/>
          <a:p>
            <a:pPr algn="just" rtl="0"/>
            <a:r>
              <a:rPr lang="es-MX" dirty="0">
                <a:latin typeface="Arial" panose="020B0604020202020204" pitchFamily="34" charset="0"/>
              </a:rPr>
              <a:t>Para finalizar el proceso de creación de usuario, debes aceptar el aviso de privacidad, en caso contrario, se mostrará el siguiente error:</a:t>
            </a:r>
          </a:p>
        </p:txBody>
      </p:sp>
      <p:pic>
        <p:nvPicPr>
          <p:cNvPr id="3074" name="Picture 2">
            <a:extLst>
              <a:ext uri="{FF2B5EF4-FFF2-40B4-BE49-F238E27FC236}">
                <a16:creationId xmlns:a16="http://schemas.microsoft.com/office/drawing/2014/main" xmlns="" id="{FFB574C8-6E2F-8053-D28D-C9C77D8449F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824162" y="3094334"/>
            <a:ext cx="6543675" cy="2343150"/>
          </a:xfrm>
          <a:prstGeom prst="rect">
            <a:avLst/>
          </a:prstGeom>
          <a:noFill/>
          <a:extLst>
            <a:ext uri="{909E8E84-426E-40DD-AFC4-6F175D3DCCD1}">
              <a14:hiddenFill xmlns:a14="http://schemas.microsoft.com/office/drawing/2010/main">
                <a:solidFill>
                  <a:srgbClr val="FFFFFF"/>
                </a:solidFill>
              </a14:hiddenFill>
            </a:ext>
          </a:extLst>
        </p:spPr>
      </p:pic>
      <p:sp>
        <p:nvSpPr>
          <p:cNvPr id="6" name="CuadroTexto 5">
            <a:extLst>
              <a:ext uri="{FF2B5EF4-FFF2-40B4-BE49-F238E27FC236}">
                <a16:creationId xmlns:a16="http://schemas.microsoft.com/office/drawing/2014/main" xmlns="" id="{901205EE-A3C0-9448-84DB-FF0C259D2246}"/>
              </a:ext>
            </a:extLst>
          </p:cNvPr>
          <p:cNvSpPr txBox="1"/>
          <p:nvPr/>
        </p:nvSpPr>
        <p:spPr>
          <a:xfrm>
            <a:off x="1577341" y="580114"/>
            <a:ext cx="9881826" cy="707886"/>
          </a:xfrm>
          <a:prstGeom prst="rect">
            <a:avLst/>
          </a:prstGeom>
          <a:noFill/>
        </p:spPr>
        <p:txBody>
          <a:bodyPr wrap="square" rtlCol="0">
            <a:spAutoFit/>
          </a:bodyPr>
          <a:lstStyle/>
          <a:p>
            <a:r>
              <a:rPr lang="es-MX" sz="4000" b="1" dirty="0">
                <a:solidFill>
                  <a:schemeClr val="accent1">
                    <a:lumMod val="75000"/>
                  </a:schemeClr>
                </a:solidFill>
                <a:latin typeface="Titillium Web" pitchFamily="2" charset="77"/>
              </a:rPr>
              <a:t>Alta de usuarios Terra - Consideraciones</a:t>
            </a:r>
          </a:p>
        </p:txBody>
      </p:sp>
    </p:spTree>
    <p:custDataLst>
      <p:tags r:id="rId1"/>
    </p:custDataLst>
    <p:extLst>
      <p:ext uri="{BB962C8B-B14F-4D97-AF65-F5344CB8AC3E}">
        <p14:creationId xmlns:p14="http://schemas.microsoft.com/office/powerpoint/2010/main" val="3706073446"/>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C7B0D6F-4E7C-9248-8706-E980FE593683}"/>
              </a:ext>
            </a:extLst>
          </p:cNvPr>
          <p:cNvSpPr/>
          <p:nvPr/>
        </p:nvSpPr>
        <p:spPr>
          <a:xfrm>
            <a:off x="5128940" y="470907"/>
            <a:ext cx="2172390" cy="646331"/>
          </a:xfrm>
          <a:prstGeom prst="rect">
            <a:avLst/>
          </a:prstGeom>
        </p:spPr>
        <p:txBody>
          <a:bodyPr wrap="none">
            <a:spAutoFit/>
          </a:bodyPr>
          <a:lstStyle/>
          <a:p>
            <a:r>
              <a:rPr lang="es-MX" sz="3600" b="1" dirty="0">
                <a:solidFill>
                  <a:schemeClr val="accent1">
                    <a:lumMod val="60000"/>
                    <a:lumOff val="40000"/>
                  </a:schemeClr>
                </a:solidFill>
                <a:latin typeface="Titillium Web" pitchFamily="2" charset="77"/>
              </a:rPr>
              <a:t>Objetivo </a:t>
            </a:r>
          </a:p>
        </p:txBody>
      </p:sp>
      <p:sp>
        <p:nvSpPr>
          <p:cNvPr id="5" name="CuadroTexto 4">
            <a:extLst>
              <a:ext uri="{FF2B5EF4-FFF2-40B4-BE49-F238E27FC236}">
                <a16:creationId xmlns:a16="http://schemas.microsoft.com/office/drawing/2014/main" xmlns="" id="{7E450DBF-1EB3-AD40-9230-B5AE0866D023}"/>
              </a:ext>
            </a:extLst>
          </p:cNvPr>
          <p:cNvSpPr txBox="1"/>
          <p:nvPr/>
        </p:nvSpPr>
        <p:spPr>
          <a:xfrm>
            <a:off x="1660187" y="1523170"/>
            <a:ext cx="9250964" cy="1200329"/>
          </a:xfrm>
          <a:prstGeom prst="rect">
            <a:avLst/>
          </a:prstGeom>
          <a:noFill/>
        </p:spPr>
        <p:txBody>
          <a:bodyPr wrap="square" rtlCol="0">
            <a:spAutoFit/>
          </a:bodyPr>
          <a:lstStyle/>
          <a:p>
            <a:r>
              <a:rPr lang="es-MX" sz="2400" dirty="0">
                <a:solidFill>
                  <a:schemeClr val="tx1">
                    <a:lumMod val="65000"/>
                    <a:lumOff val="35000"/>
                  </a:schemeClr>
                </a:solidFill>
                <a:latin typeface="Titillium Web" pitchFamily="2" charset="77"/>
              </a:rPr>
              <a:t>Al finalizar la sesión, el participante identificara el proceso y las consideraciones en el uso del modulo “Conexión en línea con IDSE” dentro de </a:t>
            </a:r>
            <a:r>
              <a:rPr lang="es-MX" sz="2400" b="1" dirty="0">
                <a:solidFill>
                  <a:schemeClr val="tx1">
                    <a:lumMod val="65000"/>
                    <a:lumOff val="35000"/>
                  </a:schemeClr>
                </a:solidFill>
                <a:latin typeface="Titillium Web" pitchFamily="2" charset="77"/>
              </a:rPr>
              <a:t>CONTPAQi® Nóminas </a:t>
            </a:r>
          </a:p>
        </p:txBody>
      </p:sp>
      <p:pic>
        <p:nvPicPr>
          <p:cNvPr id="7170" name="Picture 2">
            <a:extLst>
              <a:ext uri="{FF2B5EF4-FFF2-40B4-BE49-F238E27FC236}">
                <a16:creationId xmlns:a16="http://schemas.microsoft.com/office/drawing/2014/main" xmlns="" id="{7D193F3C-4EDF-FC65-A677-35C73946A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913" y="2817378"/>
            <a:ext cx="8258175" cy="36099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2344162598"/>
      </p:ext>
    </p:extLst>
  </p:cSld>
  <p:clrMapOvr>
    <a:masterClrMapping/>
  </p:clrMapOvr>
  <p:transition spd="slow">
    <p:push dir="u"/>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544050" y="522593"/>
            <a:ext cx="927227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Configuración de certificado IMSS</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435721"/>
            <a:ext cx="10032182" cy="923330"/>
          </a:xfrm>
          <a:prstGeom prst="rect">
            <a:avLst/>
          </a:prstGeom>
          <a:noFill/>
        </p:spPr>
        <p:txBody>
          <a:bodyPr wrap="square">
            <a:spAutoFit/>
          </a:bodyPr>
          <a:lstStyle/>
          <a:p>
            <a:pPr algn="just"/>
            <a:r>
              <a:rPr lang="es-ES" dirty="0">
                <a:latin typeface="Arial" panose="020B0604020202020204" pitchFamily="34" charset="0"/>
              </a:rPr>
              <a:t>Una vez que hayas dado de alta tu usuario e ingresado al módulo de Conexión en Línea con IDSE, se mostrará la ventana para que configures los certificados IMSS para el registro patronal de tu empresa</a:t>
            </a:r>
            <a:r>
              <a:rPr lang="es-ES" dirty="0" smtClean="0">
                <a:latin typeface="Arial" panose="020B0604020202020204" pitchFamily="34" charset="0"/>
              </a:rPr>
              <a:t>. (SISTEMA)</a:t>
            </a:r>
            <a:endParaRPr lang="es-MX" dirty="0">
              <a:latin typeface="Arial" panose="020B0604020202020204" pitchFamily="34" charset="0"/>
            </a:endParaRPr>
          </a:p>
        </p:txBody>
      </p:sp>
      <p:pic>
        <p:nvPicPr>
          <p:cNvPr id="2" name="Imagen 1">
            <a:extLst>
              <a:ext uri="{FF2B5EF4-FFF2-40B4-BE49-F238E27FC236}">
                <a16:creationId xmlns:a16="http://schemas.microsoft.com/office/drawing/2014/main" xmlns="" id="{126F1F71-B0CA-E74C-2D2C-BB3513FCB5FB}"/>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3781981" y="2268352"/>
            <a:ext cx="4628037" cy="4584221"/>
          </a:xfrm>
          <a:prstGeom prst="rect">
            <a:avLst/>
          </a:prstGeom>
        </p:spPr>
      </p:pic>
      <p:pic>
        <p:nvPicPr>
          <p:cNvPr id="3" name="Imagen 2">
            <a:extLst>
              <a:ext uri="{FF2B5EF4-FFF2-40B4-BE49-F238E27FC236}">
                <a16:creationId xmlns:a16="http://schemas.microsoft.com/office/drawing/2014/main" xmlns="" id="{35A59DD0-5F94-ED13-2767-9214F6A98C1A}"/>
              </a:ext>
            </a:extLst>
          </p:cNvPr>
          <p:cNvPicPr>
            <a:picLocks noChangeAspect="1"/>
          </p:cNvPicPr>
          <p:nvPr/>
        </p:nvPicPr>
        <p:blipFill>
          <a:blip r:embed="rId4">
            <a:extLst>
              <a:ext uri="{28A0092B-C50C-407E-A947-70E740481C1C}">
                <a14:useLocalDpi xmlns:a14="http://schemas.microsoft.com/office/drawing/2010/main" val="0"/>
              </a:ext>
            </a:extLst>
          </a:blip>
          <a:srcRect/>
          <a:stretch/>
        </p:blipFill>
        <p:spPr>
          <a:xfrm>
            <a:off x="1524991" y="3126484"/>
            <a:ext cx="1934753" cy="2424891"/>
          </a:xfrm>
          <a:prstGeom prst="rect">
            <a:avLst/>
          </a:prstGeom>
        </p:spPr>
      </p:pic>
    </p:spTree>
    <p:custDataLst>
      <p:tags r:id="rId1"/>
    </p:custDataLst>
    <p:extLst>
      <p:ext uri="{BB962C8B-B14F-4D97-AF65-F5344CB8AC3E}">
        <p14:creationId xmlns:p14="http://schemas.microsoft.com/office/powerpoint/2010/main" val="3557112422"/>
      </p:ext>
    </p:extLst>
  </p:cSld>
  <p:clrMapOvr>
    <a:masterClrMapping/>
  </p:clrMapOvr>
  <p:transition spd="slow">
    <p:push dir="u"/>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2435590" y="472357"/>
            <a:ext cx="748919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Envío de movimientos IDSE</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64095" y="1595741"/>
            <a:ext cx="10032182" cy="1477328"/>
          </a:xfrm>
          <a:prstGeom prst="rect">
            <a:avLst/>
          </a:prstGeom>
          <a:noFill/>
        </p:spPr>
        <p:txBody>
          <a:bodyPr wrap="square">
            <a:spAutoFit/>
          </a:bodyPr>
          <a:lstStyle/>
          <a:p>
            <a:pPr algn="just"/>
            <a:r>
              <a:rPr lang="es-ES" dirty="0">
                <a:latin typeface="Arial" panose="020B0604020202020204" pitchFamily="34" charset="0"/>
              </a:rPr>
              <a:t>En el módulo se mostrarán los movimientos que detecte el sistema correspondientes a Reingresos (altas o reingresos), Modificaciones de salario y Bajas.</a:t>
            </a:r>
          </a:p>
          <a:p>
            <a:pPr algn="just"/>
            <a:endParaRPr lang="es-ES" dirty="0">
              <a:latin typeface="Arial" panose="020B0604020202020204" pitchFamily="34" charset="0"/>
            </a:endParaRPr>
          </a:p>
          <a:p>
            <a:pPr algn="just"/>
            <a:r>
              <a:rPr lang="es-ES" dirty="0">
                <a:latin typeface="Arial" panose="020B0604020202020204" pitchFamily="34" charset="0"/>
              </a:rPr>
              <a:t>Es necesario que revises detalladamente la información, y si todos los datos son correctos, selecciona los movimientos que deseas enviar y haz clic en el botón “Enviar avisos”.</a:t>
            </a:r>
          </a:p>
        </p:txBody>
      </p:sp>
      <p:pic>
        <p:nvPicPr>
          <p:cNvPr id="4" name="Imagen 3">
            <a:extLst>
              <a:ext uri="{FF2B5EF4-FFF2-40B4-BE49-F238E27FC236}">
                <a16:creationId xmlns:a16="http://schemas.microsoft.com/office/drawing/2014/main" xmlns="" id="{5634C6FC-ECCC-635B-B2FC-E58B5A0C8940}"/>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847999" y="4043191"/>
            <a:ext cx="1934753" cy="2418440"/>
          </a:xfrm>
          <a:prstGeom prst="rect">
            <a:avLst/>
          </a:prstGeom>
        </p:spPr>
      </p:pic>
      <p:pic>
        <p:nvPicPr>
          <p:cNvPr id="6" name="Imagen 5">
            <a:extLst>
              <a:ext uri="{FF2B5EF4-FFF2-40B4-BE49-F238E27FC236}">
                <a16:creationId xmlns:a16="http://schemas.microsoft.com/office/drawing/2014/main" xmlns="" id="{9B88B160-649D-6FF6-EC67-9AD653082839}"/>
              </a:ext>
            </a:extLst>
          </p:cNvPr>
          <p:cNvPicPr>
            <a:picLocks noChangeAspect="1"/>
          </p:cNvPicPr>
          <p:nvPr/>
        </p:nvPicPr>
        <p:blipFill>
          <a:blip r:embed="rId4"/>
          <a:stretch>
            <a:fillRect/>
          </a:stretch>
        </p:blipFill>
        <p:spPr>
          <a:xfrm>
            <a:off x="4075472" y="3073069"/>
            <a:ext cx="7496014" cy="3594355"/>
          </a:xfrm>
          <a:prstGeom prst="rect">
            <a:avLst/>
          </a:prstGeom>
        </p:spPr>
      </p:pic>
    </p:spTree>
    <p:custDataLst>
      <p:tags r:id="rId1"/>
    </p:custDataLst>
    <p:extLst>
      <p:ext uri="{BB962C8B-B14F-4D97-AF65-F5344CB8AC3E}">
        <p14:creationId xmlns:p14="http://schemas.microsoft.com/office/powerpoint/2010/main" val="4187772538"/>
      </p:ext>
    </p:extLst>
  </p:cSld>
  <p:clrMapOvr>
    <a:masterClrMapping/>
  </p:clrMapOvr>
  <p:transition spd="slow">
    <p:push dir="u"/>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xmlns="" id="{D0D8FD11-F1F5-D7F7-784D-BA7DD83F4D7F}"/>
              </a:ext>
            </a:extLst>
          </p:cNvPr>
          <p:cNvPicPr>
            <a:picLocks noChangeAspect="1"/>
          </p:cNvPicPr>
          <p:nvPr/>
        </p:nvPicPr>
        <p:blipFill>
          <a:blip r:embed="rId3"/>
          <a:stretch>
            <a:fillRect/>
          </a:stretch>
        </p:blipFill>
        <p:spPr>
          <a:xfrm>
            <a:off x="258226" y="1358227"/>
            <a:ext cx="9576750" cy="4611552"/>
          </a:xfrm>
          <a:prstGeom prst="rect">
            <a:avLst/>
          </a:prstGeom>
        </p:spPr>
      </p:pic>
      <p:pic>
        <p:nvPicPr>
          <p:cNvPr id="7" name="Imagen 6">
            <a:extLst>
              <a:ext uri="{FF2B5EF4-FFF2-40B4-BE49-F238E27FC236}">
                <a16:creationId xmlns:a16="http://schemas.microsoft.com/office/drawing/2014/main" xmlns="" id="{D57C1572-2352-2280-36DE-0A444B546530}"/>
              </a:ext>
            </a:extLst>
          </p:cNvPr>
          <p:cNvPicPr>
            <a:picLocks noChangeAspect="1"/>
          </p:cNvPicPr>
          <p:nvPr/>
        </p:nvPicPr>
        <p:blipFill>
          <a:blip r:embed="rId4"/>
          <a:stretch>
            <a:fillRect/>
          </a:stretch>
        </p:blipFill>
        <p:spPr>
          <a:xfrm>
            <a:off x="7289913" y="4029560"/>
            <a:ext cx="4643861" cy="2621337"/>
          </a:xfrm>
          <a:prstGeom prst="rect">
            <a:avLst/>
          </a:prstGeom>
        </p:spPr>
      </p:pic>
      <p:cxnSp>
        <p:nvCxnSpPr>
          <p:cNvPr id="10" name="Conector recto de flecha 9">
            <a:extLst>
              <a:ext uri="{FF2B5EF4-FFF2-40B4-BE49-F238E27FC236}">
                <a16:creationId xmlns:a16="http://schemas.microsoft.com/office/drawing/2014/main" xmlns="" id="{3BF56CC7-191D-6821-CDA0-423C9970D25A}"/>
              </a:ext>
            </a:extLst>
          </p:cNvPr>
          <p:cNvCxnSpPr>
            <a:cxnSpLocks/>
          </p:cNvCxnSpPr>
          <p:nvPr/>
        </p:nvCxnSpPr>
        <p:spPr>
          <a:xfrm flipH="1" flipV="1">
            <a:off x="5393410" y="3921071"/>
            <a:ext cx="3611105" cy="1859798"/>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6" name="CuadroTexto 5">
            <a:extLst>
              <a:ext uri="{FF2B5EF4-FFF2-40B4-BE49-F238E27FC236}">
                <a16:creationId xmlns:a16="http://schemas.microsoft.com/office/drawing/2014/main" xmlns="" id="{901205EE-A3C0-9448-84DB-FF0C259D2246}"/>
              </a:ext>
            </a:extLst>
          </p:cNvPr>
          <p:cNvSpPr txBox="1"/>
          <p:nvPr/>
        </p:nvSpPr>
        <p:spPr>
          <a:xfrm>
            <a:off x="2435590" y="472357"/>
            <a:ext cx="748919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Envío de movimientos IDSE</a:t>
            </a:r>
          </a:p>
        </p:txBody>
      </p:sp>
    </p:spTree>
    <p:custDataLst>
      <p:tags r:id="rId1"/>
    </p:custDataLst>
    <p:extLst>
      <p:ext uri="{BB962C8B-B14F-4D97-AF65-F5344CB8AC3E}">
        <p14:creationId xmlns:p14="http://schemas.microsoft.com/office/powerpoint/2010/main" val="4111710156"/>
      </p:ext>
    </p:extLst>
  </p:cSld>
  <p:clrMapOvr>
    <a:masterClrMapping/>
  </p:clrMapOvr>
  <p:transition spd="slow">
    <p:push dir="u"/>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1826259" y="536478"/>
            <a:ext cx="746633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Envío de movimientos IDSE</a:t>
            </a:r>
          </a:p>
        </p:txBody>
      </p:sp>
      <p:pic>
        <p:nvPicPr>
          <p:cNvPr id="4" name="Imagen 3">
            <a:extLst>
              <a:ext uri="{FF2B5EF4-FFF2-40B4-BE49-F238E27FC236}">
                <a16:creationId xmlns:a16="http://schemas.microsoft.com/office/drawing/2014/main" xmlns="" id="{8B7EC7C4-6ADB-FFF7-6ED1-7A29AEBBCD77}"/>
              </a:ext>
            </a:extLst>
          </p:cNvPr>
          <p:cNvPicPr>
            <a:picLocks noChangeAspect="1"/>
          </p:cNvPicPr>
          <p:nvPr/>
        </p:nvPicPr>
        <p:blipFill>
          <a:blip r:embed="rId3"/>
          <a:stretch>
            <a:fillRect/>
          </a:stretch>
        </p:blipFill>
        <p:spPr>
          <a:xfrm>
            <a:off x="402956" y="1394729"/>
            <a:ext cx="10032182" cy="5399070"/>
          </a:xfrm>
          <a:prstGeom prst="rect">
            <a:avLst/>
          </a:prstGeom>
        </p:spPr>
      </p:pic>
      <p:sp>
        <p:nvSpPr>
          <p:cNvPr id="3" name="Título 2"/>
          <p:cNvSpPr>
            <a:spLocks noGrp="1"/>
          </p:cNvSpPr>
          <p:nvPr>
            <p:ph type="title"/>
          </p:nvPr>
        </p:nvSpPr>
        <p:spPr>
          <a:xfrm>
            <a:off x="10913965" y="5573301"/>
            <a:ext cx="973235" cy="336010"/>
          </a:xfrm>
        </p:spPr>
        <p:txBody>
          <a:bodyPr>
            <a:normAutofit/>
          </a:bodyPr>
          <a:lstStyle/>
          <a:p>
            <a:r>
              <a:rPr lang="es-MX" sz="1400" dirty="0" smtClean="0"/>
              <a:t>SISTEMA</a:t>
            </a:r>
            <a:endParaRPr lang="es-MX" sz="1400" dirty="0"/>
          </a:p>
        </p:txBody>
      </p:sp>
    </p:spTree>
    <p:custDataLst>
      <p:tags r:id="rId1"/>
    </p:custDataLst>
    <p:extLst>
      <p:ext uri="{BB962C8B-B14F-4D97-AF65-F5344CB8AC3E}">
        <p14:creationId xmlns:p14="http://schemas.microsoft.com/office/powerpoint/2010/main" val="2332092354"/>
      </p:ext>
    </p:extLst>
  </p:cSld>
  <p:clrMapOvr>
    <a:masterClrMapping/>
  </p:clrMapOvr>
  <p:transition spd="slow">
    <p:push dir="u"/>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3590020" y="490024"/>
            <a:ext cx="518033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Revisión de acuses</a:t>
            </a:r>
          </a:p>
        </p:txBody>
      </p:sp>
      <p:sp>
        <p:nvSpPr>
          <p:cNvPr id="2" name="CuadroTexto 1">
            <a:extLst>
              <a:ext uri="{FF2B5EF4-FFF2-40B4-BE49-F238E27FC236}">
                <a16:creationId xmlns:a16="http://schemas.microsoft.com/office/drawing/2014/main" xmlns="" id="{F4DEB01A-A8B4-BBED-DF9B-0C457D695244}"/>
              </a:ext>
            </a:extLst>
          </p:cNvPr>
          <p:cNvSpPr txBox="1"/>
          <p:nvPr/>
        </p:nvSpPr>
        <p:spPr>
          <a:xfrm>
            <a:off x="1164095" y="1595741"/>
            <a:ext cx="10032182" cy="1200329"/>
          </a:xfrm>
          <a:prstGeom prst="rect">
            <a:avLst/>
          </a:prstGeom>
          <a:noFill/>
        </p:spPr>
        <p:txBody>
          <a:bodyPr wrap="square">
            <a:spAutoFit/>
          </a:bodyPr>
          <a:lstStyle/>
          <a:p>
            <a:pPr algn="just"/>
            <a:r>
              <a:rPr lang="es-ES" dirty="0">
                <a:latin typeface="Arial" panose="020B0604020202020204" pitchFamily="34" charset="0"/>
              </a:rPr>
              <a:t>Cuando realices el envío, si todo se realizó de manera correcta tendrás el </a:t>
            </a:r>
            <a:r>
              <a:rPr lang="es-ES" b="1" dirty="0">
                <a:latin typeface="Arial" panose="020B0604020202020204" pitchFamily="34" charset="0"/>
              </a:rPr>
              <a:t>Acuse de Recibido</a:t>
            </a:r>
            <a:r>
              <a:rPr lang="es-ES" dirty="0">
                <a:latin typeface="Arial" panose="020B0604020202020204" pitchFamily="34" charset="0"/>
              </a:rPr>
              <a:t>.</a:t>
            </a:r>
            <a:br>
              <a:rPr lang="es-ES" dirty="0">
                <a:latin typeface="Arial" panose="020B0604020202020204" pitchFamily="34" charset="0"/>
              </a:rPr>
            </a:br>
            <a:r>
              <a:rPr lang="es-ES" dirty="0">
                <a:latin typeface="Arial" panose="020B0604020202020204" pitchFamily="34" charset="0"/>
              </a:rPr>
              <a:t/>
            </a:r>
            <a:br>
              <a:rPr lang="es-ES" dirty="0">
                <a:latin typeface="Arial" panose="020B0604020202020204" pitchFamily="34" charset="0"/>
              </a:rPr>
            </a:br>
            <a:r>
              <a:rPr lang="es-ES" dirty="0">
                <a:latin typeface="Arial" panose="020B0604020202020204" pitchFamily="34" charset="0"/>
              </a:rPr>
              <a:t>El </a:t>
            </a:r>
            <a:r>
              <a:rPr lang="es-ES" b="1" dirty="0">
                <a:latin typeface="Arial" panose="020B0604020202020204" pitchFamily="34" charset="0"/>
              </a:rPr>
              <a:t>acuse de respuesta </a:t>
            </a:r>
            <a:r>
              <a:rPr lang="es-ES" dirty="0">
                <a:latin typeface="Arial" panose="020B0604020202020204" pitchFamily="34" charset="0"/>
              </a:rPr>
              <a:t>se obtiene hasta que el IMSS ha verificado la información. Este lapso puede llegar a ser de hasta 24 horas. </a:t>
            </a:r>
            <a:r>
              <a:rPr lang="es-ES" dirty="0" smtClean="0">
                <a:latin typeface="Arial" panose="020B0604020202020204" pitchFamily="34" charset="0"/>
              </a:rPr>
              <a:t>(SISTEMA)</a:t>
            </a:r>
            <a:endParaRPr lang="es-MX" dirty="0">
              <a:latin typeface="Arial" panose="020B0604020202020204" pitchFamily="34" charset="0"/>
            </a:endParaRPr>
          </a:p>
        </p:txBody>
      </p:sp>
      <p:pic>
        <p:nvPicPr>
          <p:cNvPr id="3" name="Imagen 2">
            <a:extLst>
              <a:ext uri="{FF2B5EF4-FFF2-40B4-BE49-F238E27FC236}">
                <a16:creationId xmlns:a16="http://schemas.microsoft.com/office/drawing/2014/main" xmlns="" id="{5D9C7B52-1B5F-EC3F-ADAD-CF2D2A1B306C}"/>
              </a:ext>
            </a:extLst>
          </p:cNvPr>
          <p:cNvPicPr>
            <a:picLocks noChangeAspect="1"/>
          </p:cNvPicPr>
          <p:nvPr/>
        </p:nvPicPr>
        <p:blipFill>
          <a:blip r:embed="rId3"/>
          <a:stretch>
            <a:fillRect/>
          </a:stretch>
        </p:blipFill>
        <p:spPr>
          <a:xfrm>
            <a:off x="2197508" y="2925384"/>
            <a:ext cx="10032182" cy="3932615"/>
          </a:xfrm>
          <a:prstGeom prst="rect">
            <a:avLst/>
          </a:prstGeom>
        </p:spPr>
      </p:pic>
      <p:pic>
        <p:nvPicPr>
          <p:cNvPr id="4" name="Imagen 3">
            <a:extLst>
              <a:ext uri="{FF2B5EF4-FFF2-40B4-BE49-F238E27FC236}">
                <a16:creationId xmlns:a16="http://schemas.microsoft.com/office/drawing/2014/main" xmlns="" id="{2B512817-A839-E4CA-23D6-EC4FC5185A2C}"/>
              </a:ext>
            </a:extLst>
          </p:cNvPr>
          <p:cNvPicPr>
            <a:picLocks noChangeAspect="1"/>
          </p:cNvPicPr>
          <p:nvPr/>
        </p:nvPicPr>
        <p:blipFill>
          <a:blip r:embed="rId4"/>
          <a:stretch>
            <a:fillRect/>
          </a:stretch>
        </p:blipFill>
        <p:spPr>
          <a:xfrm>
            <a:off x="762224" y="4198441"/>
            <a:ext cx="1911177" cy="2337318"/>
          </a:xfrm>
          <a:prstGeom prst="rect">
            <a:avLst/>
          </a:prstGeom>
        </p:spPr>
      </p:pic>
    </p:spTree>
    <p:custDataLst>
      <p:tags r:id="rId1"/>
    </p:custDataLst>
    <p:extLst>
      <p:ext uri="{BB962C8B-B14F-4D97-AF65-F5344CB8AC3E}">
        <p14:creationId xmlns:p14="http://schemas.microsoft.com/office/powerpoint/2010/main" val="3073584471"/>
      </p:ext>
    </p:extLst>
  </p:cSld>
  <p:clrMapOvr>
    <a:masterClrMapping/>
  </p:clrMapOvr>
  <p:transition spd="slow">
    <p:push dir="u"/>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5128940" y="470907"/>
            <a:ext cx="2172390" cy="646331"/>
          </a:xfrm>
          <a:prstGeom prst="rect">
            <a:avLst/>
          </a:prstGeom>
        </p:spPr>
        <p:txBody>
          <a:bodyPr wrap="none">
            <a:spAutoFit/>
          </a:bodyPr>
          <a:lstStyle/>
          <a:p>
            <a:r>
              <a:rPr lang="es-MX" sz="3600" b="1" dirty="0">
                <a:solidFill>
                  <a:schemeClr val="accent1">
                    <a:lumMod val="60000"/>
                    <a:lumOff val="40000"/>
                  </a:schemeClr>
                </a:solidFill>
                <a:latin typeface="Titillium Web" pitchFamily="2" charset="77"/>
              </a:rPr>
              <a:t>Objetivo </a:t>
            </a: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1660187" y="1523170"/>
            <a:ext cx="9250964" cy="1200329"/>
          </a:xfrm>
          <a:prstGeom prst="rect">
            <a:avLst/>
          </a:prstGeom>
          <a:noFill/>
        </p:spPr>
        <p:txBody>
          <a:bodyPr wrap="square" rtlCol="0">
            <a:spAutoFit/>
          </a:bodyPr>
          <a:lstStyle/>
          <a:p>
            <a:r>
              <a:rPr lang="es-MX" sz="2400" dirty="0">
                <a:solidFill>
                  <a:prstClr val="black">
                    <a:lumMod val="65000"/>
                    <a:lumOff val="35000"/>
                  </a:prstClr>
                </a:solidFill>
                <a:latin typeface="Titillium Web" pitchFamily="2" charset="77"/>
              </a:rPr>
              <a:t>Al finalizar la sesión, el participante identificara el proceso y las consideraciones en el uso de los distintos módulos de conexión en línea con SUA dentro de </a:t>
            </a:r>
            <a:r>
              <a:rPr lang="es-MX" sz="2400" b="1" dirty="0">
                <a:solidFill>
                  <a:prstClr val="black">
                    <a:lumMod val="65000"/>
                    <a:lumOff val="35000"/>
                  </a:prstClr>
                </a:solidFill>
                <a:latin typeface="Titillium Web" pitchFamily="2" charset="77"/>
              </a:rPr>
              <a:t>CONTPAQi® Nóminas </a:t>
            </a:r>
          </a:p>
        </p:txBody>
      </p:sp>
      <p:pic>
        <p:nvPicPr>
          <p:cNvPr id="7170" name="Picture 2">
            <a:extLst>
              <a:ext uri="{FF2B5EF4-FFF2-40B4-BE49-F238E27FC236}">
                <a16:creationId xmlns="" xmlns:a16="http://schemas.microsoft.com/office/drawing/2014/main" id="{7D193F3C-4EDF-FC65-A677-35C73946AE2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66913" y="2817378"/>
            <a:ext cx="8258175" cy="360997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080088955"/>
      </p:ext>
    </p:extLst>
  </p:cSld>
  <p:clrMapOvr>
    <a:masterClrMapping/>
  </p:clrMapOvr>
  <p:transition spd="slow">
    <p:push dir="u"/>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 xmlns:a16="http://schemas.microsoft.com/office/drawing/2014/main" id="{1C7B0D6F-4E7C-9248-8706-E980FE593683}"/>
              </a:ext>
            </a:extLst>
          </p:cNvPr>
          <p:cNvSpPr/>
          <p:nvPr/>
        </p:nvSpPr>
        <p:spPr>
          <a:xfrm>
            <a:off x="5228519" y="374607"/>
            <a:ext cx="1975221" cy="646331"/>
          </a:xfrm>
          <a:prstGeom prst="rect">
            <a:avLst/>
          </a:prstGeom>
        </p:spPr>
        <p:txBody>
          <a:bodyPr wrap="none">
            <a:spAutoFit/>
          </a:bodyPr>
          <a:lstStyle/>
          <a:p>
            <a:r>
              <a:rPr lang="es-MX" sz="3600" b="1" dirty="0">
                <a:solidFill>
                  <a:schemeClr val="accent1">
                    <a:lumMod val="60000"/>
                    <a:lumOff val="40000"/>
                  </a:schemeClr>
                </a:solidFill>
                <a:latin typeface="Titillium Web" pitchFamily="2" charset="77"/>
              </a:rPr>
              <a:t>Temario</a:t>
            </a:r>
          </a:p>
        </p:txBody>
      </p:sp>
      <p:sp>
        <p:nvSpPr>
          <p:cNvPr id="5" name="CuadroTexto 4">
            <a:extLst>
              <a:ext uri="{FF2B5EF4-FFF2-40B4-BE49-F238E27FC236}">
                <a16:creationId xmlns="" xmlns:a16="http://schemas.microsoft.com/office/drawing/2014/main" id="{7E450DBF-1EB3-AD40-9230-B5AE0866D023}"/>
              </a:ext>
            </a:extLst>
          </p:cNvPr>
          <p:cNvSpPr txBox="1"/>
          <p:nvPr/>
        </p:nvSpPr>
        <p:spPr>
          <a:xfrm>
            <a:off x="855121" y="1642820"/>
            <a:ext cx="9776716" cy="3758337"/>
          </a:xfrm>
          <a:prstGeom prst="rect">
            <a:avLst/>
          </a:prstGeom>
          <a:noFill/>
        </p:spPr>
        <p:txBody>
          <a:bodyPr wrap="square" rtlCol="0">
            <a:spAutoFit/>
          </a:bodyPr>
          <a:lstStyle/>
          <a:p>
            <a:pPr marL="800100" lvl="1"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Conexión en línea con SUA</a:t>
            </a:r>
          </a:p>
          <a:p>
            <a:pPr marL="1257300" lvl="2"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SUA</a:t>
            </a:r>
          </a:p>
          <a:p>
            <a:pPr marL="1257300" lvl="2"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Importar trabajadores desde el SUA</a:t>
            </a:r>
          </a:p>
          <a:p>
            <a:pPr marL="1257300" lvl="2"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Conexión en línea con el SUA</a:t>
            </a:r>
          </a:p>
          <a:p>
            <a:pPr marL="1257300" lvl="2"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Generar archivos </a:t>
            </a:r>
            <a:r>
              <a:rPr lang="es-MX" sz="3200" dirty="0" err="1">
                <a:solidFill>
                  <a:prstClr val="black">
                    <a:lumMod val="65000"/>
                    <a:lumOff val="35000"/>
                  </a:prstClr>
                </a:solidFill>
                <a:latin typeface="Titillium Web" pitchFamily="2" charset="77"/>
              </a:rPr>
              <a:t>txt</a:t>
            </a:r>
            <a:r>
              <a:rPr lang="es-MX" sz="3200" dirty="0">
                <a:solidFill>
                  <a:prstClr val="black">
                    <a:lumMod val="65000"/>
                    <a:lumOff val="35000"/>
                  </a:prstClr>
                </a:solidFill>
                <a:latin typeface="Titillium Web" pitchFamily="2" charset="77"/>
              </a:rPr>
              <a:t> para el SUA </a:t>
            </a:r>
          </a:p>
          <a:p>
            <a:pPr marL="1257300" lvl="2" indent="-342900">
              <a:lnSpc>
                <a:spcPct val="107000"/>
              </a:lnSpc>
              <a:spcAft>
                <a:spcPts val="800"/>
              </a:spcAft>
              <a:buFont typeface="Wingdings" panose="05000000000000000000" pitchFamily="2" charset="2"/>
              <a:buChar char="§"/>
            </a:pPr>
            <a:r>
              <a:rPr lang="es-MX" sz="3200" dirty="0">
                <a:solidFill>
                  <a:prstClr val="black">
                    <a:lumMod val="65000"/>
                    <a:lumOff val="35000"/>
                  </a:prstClr>
                </a:solidFill>
                <a:latin typeface="Titillium Web" pitchFamily="2" charset="77"/>
              </a:rPr>
              <a:t>Reportes</a:t>
            </a:r>
          </a:p>
        </p:txBody>
      </p:sp>
    </p:spTree>
    <p:custDataLst>
      <p:tags r:id="rId1"/>
    </p:custDataLst>
    <p:extLst>
      <p:ext uri="{BB962C8B-B14F-4D97-AF65-F5344CB8AC3E}">
        <p14:creationId xmlns:p14="http://schemas.microsoft.com/office/powerpoint/2010/main" val="1677570336"/>
      </p:ext>
    </p:extLst>
  </p:cSld>
  <p:clrMapOvr>
    <a:masterClrMapping/>
  </p:clrMapOvr>
  <p:transition spd="slow">
    <p:push dir="u"/>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 xmlns:a16="http://schemas.microsoft.com/office/drawing/2014/main" id="{6320990D-FE3C-C646-9E67-62ECDA385178}"/>
              </a:ext>
            </a:extLst>
          </p:cNvPr>
          <p:cNvSpPr txBox="1"/>
          <p:nvPr/>
        </p:nvSpPr>
        <p:spPr>
          <a:xfrm>
            <a:off x="3844319" y="911946"/>
            <a:ext cx="5471797" cy="2123658"/>
          </a:xfrm>
          <a:prstGeom prst="rect">
            <a:avLst/>
          </a:prstGeom>
          <a:noFill/>
        </p:spPr>
        <p:txBody>
          <a:bodyPr wrap="square" rtlCol="0">
            <a:spAutoFit/>
          </a:bodyPr>
          <a:lstStyle/>
          <a:p>
            <a:pPr algn="ctr"/>
            <a:r>
              <a:rPr lang="es-ES" sz="4400" b="1" dirty="0">
                <a:solidFill>
                  <a:schemeClr val="accent1">
                    <a:lumMod val="60000"/>
                    <a:lumOff val="40000"/>
                  </a:schemeClr>
                </a:solidFill>
                <a:latin typeface="Titillium Web" pitchFamily="2" charset="77"/>
              </a:rPr>
              <a:t>Conexión en línea con SUA</a:t>
            </a:r>
          </a:p>
          <a:p>
            <a:pPr algn="ctr"/>
            <a:endParaRPr lang="es-MX" sz="4400" b="1" dirty="0">
              <a:solidFill>
                <a:schemeClr val="accent1">
                  <a:lumMod val="60000"/>
                  <a:lumOff val="40000"/>
                </a:schemeClr>
              </a:solidFill>
              <a:latin typeface="Titillium Web" pitchFamily="2" charset="77"/>
            </a:endParaRPr>
          </a:p>
        </p:txBody>
      </p:sp>
      <p:sp>
        <p:nvSpPr>
          <p:cNvPr id="4" name="AutoShape 4">
            <a:extLst>
              <a:ext uri="{FF2B5EF4-FFF2-40B4-BE49-F238E27FC236}">
                <a16:creationId xmlns="" xmlns:a16="http://schemas.microsoft.com/office/drawing/2014/main" id="{C9EDC59B-E2DD-4191-AB37-05AB761678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solidFill>
                <a:prstClr val="black"/>
              </a:solidFill>
            </a:endParaRPr>
          </a:p>
        </p:txBody>
      </p:sp>
      <p:pic>
        <p:nvPicPr>
          <p:cNvPr id="3" name="Imagen 2">
            <a:extLst>
              <a:ext uri="{FF2B5EF4-FFF2-40B4-BE49-F238E27FC236}">
                <a16:creationId xmlns="" xmlns:a16="http://schemas.microsoft.com/office/drawing/2014/main" id="{C9176E17-0B62-1CD5-5378-905DB90C1684}"/>
              </a:ext>
            </a:extLst>
          </p:cNvPr>
          <p:cNvPicPr>
            <a:picLocks noChangeAspect="1"/>
          </p:cNvPicPr>
          <p:nvPr/>
        </p:nvPicPr>
        <p:blipFill>
          <a:blip r:embed="rId3"/>
          <a:stretch>
            <a:fillRect/>
          </a:stretch>
        </p:blipFill>
        <p:spPr>
          <a:xfrm>
            <a:off x="3908082" y="3822396"/>
            <a:ext cx="5344271" cy="1895740"/>
          </a:xfrm>
          <a:prstGeom prst="rect">
            <a:avLst/>
          </a:prstGeom>
        </p:spPr>
      </p:pic>
    </p:spTree>
    <p:custDataLst>
      <p:tags r:id="rId1"/>
    </p:custDataLst>
    <p:extLst>
      <p:ext uri="{BB962C8B-B14F-4D97-AF65-F5344CB8AC3E}">
        <p14:creationId xmlns:p14="http://schemas.microsoft.com/office/powerpoint/2010/main" val="1520106072"/>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117599" y="650777"/>
            <a:ext cx="9067409"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1754326"/>
          </a:xfrm>
          <a:prstGeom prst="rect">
            <a:avLst/>
          </a:prstGeom>
          <a:noFill/>
        </p:spPr>
        <p:txBody>
          <a:bodyPr wrap="square">
            <a:spAutoFit/>
          </a:bodyPr>
          <a:lstStyle/>
          <a:p>
            <a:pPr algn="just"/>
            <a:r>
              <a:rPr lang="es-MX" dirty="0">
                <a:solidFill>
                  <a:prstClr val="black"/>
                </a:solidFill>
                <a:latin typeface="Arial" panose="020B0604020202020204" pitchFamily="34" charset="0"/>
              </a:rPr>
              <a:t>El Sistema Único de Autodeterminación es un programa informático para determinar importes y conceptos para el pago de las cuotas obrero-patronales por conceptos de IMSS, Retiro, Cesantía y Vejez e INFONAVIT.</a:t>
            </a:r>
          </a:p>
          <a:p>
            <a:pPr algn="just"/>
            <a:endParaRPr lang="es-MX" dirty="0">
              <a:solidFill>
                <a:prstClr val="black"/>
              </a:solidFill>
              <a:latin typeface="Arial" panose="020B0604020202020204" pitchFamily="34" charset="0"/>
            </a:endParaRPr>
          </a:p>
          <a:p>
            <a:pPr algn="ctr"/>
            <a:r>
              <a:rPr lang="es-MX" dirty="0">
                <a:solidFill>
                  <a:prstClr val="black"/>
                </a:solidFill>
                <a:latin typeface="Arial" panose="020B0604020202020204" pitchFamily="34" charset="0"/>
                <a:hlinkClick r:id="rId3"/>
              </a:rPr>
              <a:t>https://www.imss.gob.mx/patrones/sua</a:t>
            </a:r>
            <a:endParaRPr lang="es-MX" dirty="0">
              <a:solidFill>
                <a:prstClr val="black"/>
              </a:solidFill>
              <a:latin typeface="Arial" panose="020B0604020202020204" pitchFamily="34" charset="0"/>
            </a:endParaRPr>
          </a:p>
          <a:p>
            <a:pPr algn="just"/>
            <a:endParaRPr lang="es-MX" dirty="0">
              <a:solidFill>
                <a:prstClr val="black"/>
              </a:solidFill>
              <a:latin typeface="Arial" panose="020B0604020202020204" pitchFamily="34" charset="0"/>
            </a:endParaRPr>
          </a:p>
        </p:txBody>
      </p:sp>
      <p:pic>
        <p:nvPicPr>
          <p:cNvPr id="2" name="Picture 2" descr="Resultado de imagen para sua">
            <a:extLst>
              <a:ext uri="{FF2B5EF4-FFF2-40B4-BE49-F238E27FC236}">
                <a16:creationId xmlns="" xmlns:a16="http://schemas.microsoft.com/office/drawing/2014/main" id="{D0C1EE41-86C9-259C-4471-4487E7AB6E1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54778" y="3429000"/>
            <a:ext cx="5547820" cy="2679442"/>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133946469"/>
      </p:ext>
    </p:extLst>
  </p:cSld>
  <p:clrMapOvr>
    <a:masterClrMapping/>
  </p:clrMapOvr>
  <p:transition spd="slow">
    <p:push dir="u"/>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3857849" y="650777"/>
            <a:ext cx="455168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Manejo del 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4401205"/>
          </a:xfrm>
          <a:prstGeom prst="rect">
            <a:avLst/>
          </a:prstGeom>
          <a:noFill/>
        </p:spPr>
        <p:txBody>
          <a:bodyPr wrap="square">
            <a:spAutoFit/>
          </a:bodyPr>
          <a:lstStyle/>
          <a:p>
            <a:r>
              <a:rPr lang="es-MX" sz="2000" dirty="0">
                <a:solidFill>
                  <a:prstClr val="black"/>
                </a:solidFill>
                <a:latin typeface="Arial" panose="020B0604020202020204" pitchFamily="34" charset="0"/>
                <a:cs typeface="Arial" panose="020B0604020202020204" pitchFamily="34" charset="0"/>
              </a:rPr>
              <a:t>¿Cómo restaurar un respaldo en SUA?</a:t>
            </a:r>
          </a:p>
          <a:p>
            <a:endParaRPr lang="es-MX" sz="2000" dirty="0">
              <a:solidFill>
                <a:srgbClr val="E7E6E6">
                  <a:lumMod val="50000"/>
                </a:srgbClr>
              </a:solidFill>
              <a:latin typeface="Arial" panose="020B0604020202020204" pitchFamily="34" charset="0"/>
              <a:cs typeface="Arial" panose="020B0604020202020204" pitchFamily="34" charset="0"/>
            </a:endParaRPr>
          </a:p>
          <a:p>
            <a:r>
              <a:rPr lang="es-MX" sz="2000" dirty="0">
                <a:solidFill>
                  <a:srgbClr val="E7E6E6">
                    <a:lumMod val="50000"/>
                  </a:srgbClr>
                </a:solidFill>
                <a:latin typeface="Arial" panose="020B0604020202020204" pitchFamily="34" charset="0"/>
                <a:cs typeface="Arial" panose="020B0604020202020204" pitchFamily="34" charset="0"/>
                <a:hlinkClick r:id="rId3"/>
              </a:rPr>
              <a:t>http://www.imss.gob.mx/sites/all/statics/sua/pdf/37_restaurar_informacion.pdf</a:t>
            </a:r>
            <a:endParaRPr lang="es-MX" sz="2000" dirty="0">
              <a:solidFill>
                <a:srgbClr val="E7E6E6">
                  <a:lumMod val="50000"/>
                </a:srgbClr>
              </a:solidFill>
              <a:latin typeface="Arial" panose="020B0604020202020204" pitchFamily="34" charset="0"/>
              <a:cs typeface="Arial" panose="020B0604020202020204" pitchFamily="34" charset="0"/>
            </a:endParaRPr>
          </a:p>
          <a:p>
            <a:endParaRPr lang="es-MX" sz="2000" dirty="0">
              <a:solidFill>
                <a:srgbClr val="E7E6E6">
                  <a:lumMod val="50000"/>
                </a:srgbClr>
              </a:solidFill>
              <a:latin typeface="Arial" panose="020B0604020202020204" pitchFamily="34" charset="0"/>
              <a:cs typeface="Arial" panose="020B0604020202020204" pitchFamily="34" charset="0"/>
            </a:endParaRPr>
          </a:p>
          <a:p>
            <a:endParaRPr lang="es-MX" sz="2000" dirty="0">
              <a:solidFill>
                <a:srgbClr val="E7E6E6">
                  <a:lumMod val="50000"/>
                </a:srgbClr>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endParaRPr lang="es-MX" sz="2000" dirty="0">
              <a:solidFill>
                <a:srgbClr val="E7E6E6">
                  <a:lumMod val="50000"/>
                </a:srgbClr>
              </a:solidFill>
              <a:latin typeface="Arial" panose="020B0604020202020204" pitchFamily="34" charset="0"/>
              <a:cs typeface="Arial" panose="020B0604020202020204" pitchFamily="34" charset="0"/>
            </a:endParaRPr>
          </a:p>
          <a:p>
            <a:r>
              <a:rPr lang="es-MX" sz="2000" dirty="0">
                <a:solidFill>
                  <a:prstClr val="black"/>
                </a:solidFill>
                <a:latin typeface="Arial" panose="020B0604020202020204" pitchFamily="34" charset="0"/>
                <a:cs typeface="Arial" panose="020B0604020202020204" pitchFamily="34" charset="0"/>
              </a:rPr>
              <a:t>¿Cómo generar los archivos </a:t>
            </a:r>
            <a:r>
              <a:rPr lang="es-MX" sz="2000" dirty="0" err="1">
                <a:solidFill>
                  <a:prstClr val="black"/>
                </a:solidFill>
                <a:latin typeface="Arial" panose="020B0604020202020204" pitchFamily="34" charset="0"/>
                <a:cs typeface="Arial" panose="020B0604020202020204" pitchFamily="34" charset="0"/>
              </a:rPr>
              <a:t>txt</a:t>
            </a:r>
            <a:r>
              <a:rPr lang="es-MX" sz="2000" dirty="0">
                <a:solidFill>
                  <a:prstClr val="black"/>
                </a:solidFill>
                <a:latin typeface="Arial" panose="020B0604020202020204" pitchFamily="34" charset="0"/>
                <a:cs typeface="Arial" panose="020B0604020202020204" pitchFamily="34" charset="0"/>
              </a:rPr>
              <a:t> trabajadores, datos afiliatorios y movimientos desde SUA?</a:t>
            </a:r>
          </a:p>
          <a:p>
            <a:endParaRPr lang="es-MX" sz="2000" dirty="0">
              <a:solidFill>
                <a:srgbClr val="E7E6E6">
                  <a:lumMod val="50000"/>
                </a:srgbClr>
              </a:solidFill>
              <a:latin typeface="Arial" panose="020B0604020202020204" pitchFamily="34" charset="0"/>
              <a:cs typeface="Arial" panose="020B0604020202020204" pitchFamily="34" charset="0"/>
            </a:endParaRPr>
          </a:p>
          <a:p>
            <a:r>
              <a:rPr lang="es-MX" sz="2000" dirty="0">
                <a:solidFill>
                  <a:srgbClr val="E7E6E6">
                    <a:lumMod val="50000"/>
                  </a:srgbClr>
                </a:solidFill>
                <a:latin typeface="Arial" panose="020B0604020202020204" pitchFamily="34" charset="0"/>
                <a:cs typeface="Arial" panose="020B0604020202020204" pitchFamily="34" charset="0"/>
                <a:hlinkClick r:id="rId4"/>
              </a:rPr>
              <a:t>http://</a:t>
            </a:r>
            <a:r>
              <a:rPr lang="es-MX" sz="2000" dirty="0" smtClean="0">
                <a:solidFill>
                  <a:srgbClr val="E7E6E6">
                    <a:lumMod val="50000"/>
                  </a:srgbClr>
                </a:solidFill>
                <a:latin typeface="Arial" panose="020B0604020202020204" pitchFamily="34" charset="0"/>
                <a:cs typeface="Arial" panose="020B0604020202020204" pitchFamily="34" charset="0"/>
                <a:hlinkClick r:id="rId4"/>
              </a:rPr>
              <a:t>www.imss.gob.mx/sites/all/statics/sua/pdf/32_exportar_datos_txt.pdf</a:t>
            </a:r>
            <a:endParaRPr lang="es-MX" sz="2000" dirty="0" smtClean="0">
              <a:solidFill>
                <a:srgbClr val="E7E6E6">
                  <a:lumMod val="50000"/>
                </a:srgbClr>
              </a:solidFill>
              <a:latin typeface="Arial" panose="020B0604020202020204" pitchFamily="34" charset="0"/>
              <a:cs typeface="Arial" panose="020B0604020202020204" pitchFamily="34" charset="0"/>
            </a:endParaRPr>
          </a:p>
          <a:p>
            <a:endParaRPr lang="es-MX" sz="2000" dirty="0">
              <a:solidFill>
                <a:srgbClr val="E7E6E6">
                  <a:lumMod val="50000"/>
                </a:srgbClr>
              </a:solidFill>
              <a:latin typeface="Arial" panose="020B0604020202020204" pitchFamily="34" charset="0"/>
              <a:cs typeface="Arial" panose="020B0604020202020204" pitchFamily="34" charset="0"/>
            </a:endParaRPr>
          </a:p>
          <a:p>
            <a:endParaRPr lang="es-MX" sz="2000" dirty="0" smtClean="0">
              <a:solidFill>
                <a:srgbClr val="E7E6E6">
                  <a:lumMod val="50000"/>
                </a:srgbClr>
              </a:solidFill>
              <a:latin typeface="Arial" panose="020B0604020202020204" pitchFamily="34" charset="0"/>
              <a:cs typeface="Arial" panose="020B0604020202020204" pitchFamily="34" charset="0"/>
            </a:endParaRPr>
          </a:p>
          <a:p>
            <a:endParaRPr lang="es-MX" sz="2000" dirty="0">
              <a:solidFill>
                <a:srgbClr val="E7E6E6">
                  <a:lumMod val="50000"/>
                </a:srgbClr>
              </a:solidFill>
              <a:latin typeface="Arial" panose="020B0604020202020204" pitchFamily="34" charset="0"/>
              <a:cs typeface="Arial" panose="020B0604020202020204" pitchFamily="34" charset="0"/>
            </a:endParaRPr>
          </a:p>
          <a:p>
            <a:r>
              <a:rPr lang="es-MX" sz="2000" dirty="0" smtClean="0">
                <a:solidFill>
                  <a:srgbClr val="E7E6E6">
                    <a:lumMod val="50000"/>
                  </a:srgbClr>
                </a:solidFill>
                <a:latin typeface="Arial" panose="020B0604020202020204" pitchFamily="34" charset="0"/>
                <a:cs typeface="Arial" panose="020B0604020202020204" pitchFamily="34" charset="0"/>
              </a:rPr>
              <a:t>(SISTEMA)</a:t>
            </a:r>
            <a:endParaRPr lang="es-MX" sz="2000" dirty="0">
              <a:solidFill>
                <a:srgbClr val="E7E6E6">
                  <a:lumMod val="50000"/>
                </a:srgbClr>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97033560"/>
      </p:ext>
    </p:extLst>
  </p:cSld>
  <p:clrMapOvr>
    <a:masterClrMapping/>
  </p:clrMapOvr>
  <p:transition spd="slow">
    <p:push dir="u"/>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ángulo 1">
            <a:extLst>
              <a:ext uri="{FF2B5EF4-FFF2-40B4-BE49-F238E27FC236}">
                <a16:creationId xmlns:a16="http://schemas.microsoft.com/office/drawing/2014/main" xmlns="" id="{1C7B0D6F-4E7C-9248-8706-E980FE593683}"/>
              </a:ext>
            </a:extLst>
          </p:cNvPr>
          <p:cNvSpPr/>
          <p:nvPr/>
        </p:nvSpPr>
        <p:spPr>
          <a:xfrm>
            <a:off x="5228519" y="374607"/>
            <a:ext cx="1975221" cy="646331"/>
          </a:xfrm>
          <a:prstGeom prst="rect">
            <a:avLst/>
          </a:prstGeom>
        </p:spPr>
        <p:txBody>
          <a:bodyPr wrap="none">
            <a:spAutoFit/>
          </a:bodyPr>
          <a:lstStyle/>
          <a:p>
            <a:r>
              <a:rPr lang="es-MX" sz="3600" b="1" dirty="0">
                <a:solidFill>
                  <a:schemeClr val="accent1">
                    <a:lumMod val="60000"/>
                    <a:lumOff val="40000"/>
                  </a:schemeClr>
                </a:solidFill>
                <a:latin typeface="Titillium Web" pitchFamily="2" charset="77"/>
              </a:rPr>
              <a:t>Temario</a:t>
            </a:r>
          </a:p>
        </p:txBody>
      </p:sp>
      <p:sp>
        <p:nvSpPr>
          <p:cNvPr id="5" name="CuadroTexto 4">
            <a:extLst>
              <a:ext uri="{FF2B5EF4-FFF2-40B4-BE49-F238E27FC236}">
                <a16:creationId xmlns:a16="http://schemas.microsoft.com/office/drawing/2014/main" xmlns="" id="{7E450DBF-1EB3-AD40-9230-B5AE0866D023}"/>
              </a:ext>
            </a:extLst>
          </p:cNvPr>
          <p:cNvSpPr txBox="1"/>
          <p:nvPr/>
        </p:nvSpPr>
        <p:spPr>
          <a:xfrm>
            <a:off x="855121" y="1642820"/>
            <a:ext cx="9776716" cy="3439660"/>
          </a:xfrm>
          <a:prstGeom prst="rect">
            <a:avLst/>
          </a:prstGeom>
          <a:noFill/>
        </p:spPr>
        <p:txBody>
          <a:bodyPr wrap="square" rtlCol="0">
            <a:spAutoFit/>
          </a:bodyPr>
          <a:lstStyle/>
          <a:p>
            <a:pPr marL="800100" lvl="1"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Conexión en línea con IDSE</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IDSE</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Marco legal</a:t>
            </a:r>
          </a:p>
          <a:p>
            <a:pPr marL="1257300" lvl="2"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Acceso al modulo de  conexión en línea con IDSE</a:t>
            </a:r>
          </a:p>
          <a:p>
            <a:pPr marL="1714500" lvl="3"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Alta de usuarios</a:t>
            </a:r>
          </a:p>
          <a:p>
            <a:pPr marL="1714500" lvl="3"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Configuración de certificado IMSS</a:t>
            </a:r>
          </a:p>
          <a:p>
            <a:pPr marL="1714500" lvl="3"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Envío de movimientos al IDSE</a:t>
            </a:r>
          </a:p>
          <a:p>
            <a:pPr marL="1714500" lvl="3" indent="-342900">
              <a:lnSpc>
                <a:spcPct val="107000"/>
              </a:lnSpc>
              <a:spcAft>
                <a:spcPts val="800"/>
              </a:spcAft>
              <a:buFont typeface="Wingdings" panose="05000000000000000000" pitchFamily="2" charset="2"/>
              <a:buChar char="§"/>
            </a:pPr>
            <a:r>
              <a:rPr lang="es-MX" sz="2000" dirty="0">
                <a:solidFill>
                  <a:schemeClr val="tx1">
                    <a:lumMod val="65000"/>
                    <a:lumOff val="35000"/>
                  </a:schemeClr>
                </a:solidFill>
                <a:latin typeface="Titillium Web" pitchFamily="2" charset="77"/>
              </a:rPr>
              <a:t>Revisión de acuses</a:t>
            </a:r>
          </a:p>
        </p:txBody>
      </p:sp>
    </p:spTree>
    <p:custDataLst>
      <p:tags r:id="rId1"/>
    </p:custDataLst>
    <p:extLst>
      <p:ext uri="{BB962C8B-B14F-4D97-AF65-F5344CB8AC3E}">
        <p14:creationId xmlns:p14="http://schemas.microsoft.com/office/powerpoint/2010/main" val="4245315915"/>
      </p:ext>
    </p:extLst>
  </p:cSld>
  <p:clrMapOvr>
    <a:masterClrMapping/>
  </p:clrMapOvr>
  <p:transition spd="slow">
    <p:push dir="u"/>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568900" y="525047"/>
            <a:ext cx="958088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Importar trabajadores desde el 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5016758"/>
          </a:xfrm>
          <a:prstGeom prst="rect">
            <a:avLst/>
          </a:prstGeom>
          <a:noFill/>
        </p:spPr>
        <p:txBody>
          <a:bodyPr wrap="square">
            <a:spAutoFit/>
          </a:bodyPr>
          <a:lstStyle/>
          <a:p>
            <a:pPr algn="just"/>
            <a:r>
              <a:rPr lang="es-MX" sz="2000" dirty="0">
                <a:solidFill>
                  <a:prstClr val="black"/>
                </a:solidFill>
                <a:latin typeface="Arial" panose="020B0604020202020204" pitchFamily="34" charset="0"/>
                <a:cs typeface="Arial" panose="020B0604020202020204" pitchFamily="34" charset="0"/>
              </a:rPr>
              <a:t>Es un proceso que te permite importar los trabajadores que están registrados ante el SUA y cargarlos al Catálogo de empleados en la empresa de CONTPAQi® Nóminas de forma automática.</a:t>
            </a:r>
          </a:p>
          <a:p>
            <a:pPr algn="just"/>
            <a:endParaRPr lang="es-MX" sz="2000" dirty="0">
              <a:solidFill>
                <a:prstClr val="black"/>
              </a:solidFill>
              <a:latin typeface="Arial" panose="020B0604020202020204" pitchFamily="34" charset="0"/>
              <a:cs typeface="Arial" panose="020B0604020202020204" pitchFamily="34" charset="0"/>
            </a:endParaRPr>
          </a:p>
          <a:p>
            <a:r>
              <a:rPr lang="es-MX" sz="2000" dirty="0">
                <a:solidFill>
                  <a:prstClr val="black"/>
                </a:solidFill>
                <a:latin typeface="Arial" panose="020B0604020202020204" pitchFamily="34" charset="0"/>
                <a:cs typeface="Arial" panose="020B0604020202020204" pitchFamily="34" charset="0"/>
              </a:rPr>
              <a:t>Antes de ejecutar este proceso, debes tener los siguientes requisitos:</a:t>
            </a:r>
          </a:p>
          <a:p>
            <a:endParaRPr lang="es-MX" sz="2000" dirty="0">
              <a:solidFill>
                <a:prstClr val="black"/>
              </a:solidFill>
              <a:latin typeface="Arial" panose="020B0604020202020204" pitchFamily="34" charset="0"/>
              <a:cs typeface="Arial" panose="020B0604020202020204" pitchFamily="34" charset="0"/>
            </a:endParaRPr>
          </a:p>
          <a:p>
            <a:endParaRPr lang="es-MX" sz="2000" dirty="0">
              <a:solidFill>
                <a:prstClr val="black"/>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s-MX" sz="2000" dirty="0">
                <a:solidFill>
                  <a:prstClr val="black"/>
                </a:solidFill>
                <a:latin typeface="Arial" panose="020B0604020202020204" pitchFamily="34" charset="0"/>
                <a:cs typeface="Arial" panose="020B0604020202020204" pitchFamily="34" charset="0"/>
              </a:rPr>
              <a:t>Haber creado, por lo menos, un tipo de periodo en la empresa diferente al extraordinario.</a:t>
            </a:r>
          </a:p>
          <a:p>
            <a:pPr marL="457200" indent="-457200">
              <a:buFont typeface="Wingdings" panose="05000000000000000000" pitchFamily="2" charset="2"/>
              <a:buChar char="Ø"/>
            </a:pPr>
            <a:endParaRPr lang="es-MX" sz="2000" dirty="0">
              <a:solidFill>
                <a:prstClr val="black"/>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s-MX" sz="2000" dirty="0">
                <a:solidFill>
                  <a:prstClr val="black"/>
                </a:solidFill>
                <a:latin typeface="Arial" panose="020B0604020202020204" pitchFamily="34" charset="0"/>
                <a:cs typeface="Arial" panose="020B0604020202020204" pitchFamily="34" charset="0"/>
              </a:rPr>
              <a:t>Tener dado de alta en CONTPAQi® Nóminas el registro patronal</a:t>
            </a:r>
          </a:p>
          <a:p>
            <a:pPr marL="457200" indent="-457200">
              <a:buFont typeface="Wingdings" panose="05000000000000000000" pitchFamily="2" charset="2"/>
              <a:buChar char="Ø"/>
            </a:pPr>
            <a:endParaRPr lang="es-MX" sz="2000" dirty="0">
              <a:solidFill>
                <a:prstClr val="black"/>
              </a:solidFill>
              <a:latin typeface="Arial" panose="020B0604020202020204" pitchFamily="34" charset="0"/>
              <a:cs typeface="Arial" panose="020B0604020202020204" pitchFamily="34" charset="0"/>
            </a:endParaRPr>
          </a:p>
          <a:p>
            <a:pPr marL="457200" indent="-457200">
              <a:buFont typeface="Wingdings" panose="05000000000000000000" pitchFamily="2" charset="2"/>
              <a:buChar char="Ø"/>
            </a:pPr>
            <a:r>
              <a:rPr lang="es-MX" sz="2000" dirty="0">
                <a:solidFill>
                  <a:prstClr val="black"/>
                </a:solidFill>
                <a:latin typeface="Arial" panose="020B0604020202020204" pitchFamily="34" charset="0"/>
                <a:cs typeface="Arial" panose="020B0604020202020204" pitchFamily="34" charset="0"/>
              </a:rPr>
              <a:t>Haber generado, en el SUA, los archivos </a:t>
            </a:r>
            <a:r>
              <a:rPr lang="es-MX" sz="2000" dirty="0" err="1">
                <a:solidFill>
                  <a:prstClr val="black"/>
                </a:solidFill>
                <a:latin typeface="Arial" panose="020B0604020202020204" pitchFamily="34" charset="0"/>
                <a:cs typeface="Arial" panose="020B0604020202020204" pitchFamily="34" charset="0"/>
              </a:rPr>
              <a:t>txt</a:t>
            </a:r>
            <a:r>
              <a:rPr lang="es-MX" sz="2000" dirty="0">
                <a:solidFill>
                  <a:prstClr val="black"/>
                </a:solidFill>
                <a:latin typeface="Arial" panose="020B0604020202020204" pitchFamily="34" charset="0"/>
                <a:cs typeface="Arial" panose="020B0604020202020204" pitchFamily="34" charset="0"/>
              </a:rPr>
              <a:t> de trabajadores, datos afiliatorios y movimientos (</a:t>
            </a:r>
            <a:r>
              <a:rPr lang="es-MX" sz="2000" b="1" dirty="0">
                <a:solidFill>
                  <a:prstClr val="black"/>
                </a:solidFill>
                <a:latin typeface="Arial" panose="020B0604020202020204" pitchFamily="34" charset="0"/>
                <a:cs typeface="Arial" panose="020B0604020202020204" pitchFamily="34" charset="0"/>
              </a:rPr>
              <a:t>Aseg.txt</a:t>
            </a:r>
            <a:r>
              <a:rPr lang="es-MX" sz="2000" dirty="0">
                <a:solidFill>
                  <a:prstClr val="black"/>
                </a:solidFill>
                <a:latin typeface="Arial" panose="020B0604020202020204" pitchFamily="34" charset="0"/>
                <a:cs typeface="Arial" panose="020B0604020202020204" pitchFamily="34" charset="0"/>
              </a:rPr>
              <a:t>, </a:t>
            </a:r>
            <a:r>
              <a:rPr lang="es-MX" sz="2000" b="1" dirty="0">
                <a:solidFill>
                  <a:prstClr val="black"/>
                </a:solidFill>
                <a:latin typeface="Arial" panose="020B0604020202020204" pitchFamily="34" charset="0"/>
                <a:cs typeface="Arial" panose="020B0604020202020204" pitchFamily="34" charset="0"/>
              </a:rPr>
              <a:t>Afil.txt</a:t>
            </a:r>
            <a:r>
              <a:rPr lang="es-MX" sz="2000" dirty="0">
                <a:solidFill>
                  <a:prstClr val="black"/>
                </a:solidFill>
                <a:latin typeface="Arial" panose="020B0604020202020204" pitchFamily="34" charset="0"/>
                <a:cs typeface="Arial" panose="020B0604020202020204" pitchFamily="34" charset="0"/>
              </a:rPr>
              <a:t> y </a:t>
            </a:r>
            <a:r>
              <a:rPr lang="es-MX" sz="2000" b="1" dirty="0">
                <a:solidFill>
                  <a:prstClr val="black"/>
                </a:solidFill>
                <a:latin typeface="Arial" panose="020B0604020202020204" pitchFamily="34" charset="0"/>
                <a:cs typeface="Arial" panose="020B0604020202020204" pitchFamily="34" charset="0"/>
              </a:rPr>
              <a:t>Movt.txt</a:t>
            </a:r>
            <a:r>
              <a:rPr lang="es-MX" sz="2000" dirty="0">
                <a:solidFill>
                  <a:prstClr val="black"/>
                </a:solidFill>
                <a:latin typeface="Arial" panose="020B0604020202020204" pitchFamily="34" charset="0"/>
                <a:cs typeface="Arial" panose="020B0604020202020204" pitchFamily="34" charset="0"/>
              </a:rPr>
              <a:t>) correspondiente al registro patronal que se requiere importar.</a:t>
            </a:r>
          </a:p>
          <a:p>
            <a:pPr algn="just"/>
            <a:endParaRPr lang="es-MX" sz="2000" dirty="0">
              <a:solidFill>
                <a:prstClr val="black"/>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057031653"/>
      </p:ext>
    </p:extLst>
  </p:cSld>
  <p:clrMapOvr>
    <a:masterClrMapping/>
  </p:clrMapOvr>
  <p:transition spd="slow">
    <p:push dir="u"/>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654809" y="525047"/>
            <a:ext cx="964946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Importar trabajadores desde el 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2246769"/>
          </a:xfrm>
          <a:prstGeom prst="rect">
            <a:avLst/>
          </a:prstGeom>
          <a:noFill/>
        </p:spPr>
        <p:txBody>
          <a:bodyPr wrap="square">
            <a:spAutoFit/>
          </a:bodyPr>
          <a:lstStyle/>
          <a:p>
            <a:r>
              <a:rPr lang="es-MX" sz="2000" dirty="0">
                <a:solidFill>
                  <a:prstClr val="black"/>
                </a:solidFill>
                <a:latin typeface="Arial" panose="020B0604020202020204" pitchFamily="34" charset="0"/>
              </a:rPr>
              <a:t>Los campos clave serán el Número de Seguro Social (NSS) y el RFC del empleado.</a:t>
            </a:r>
          </a:p>
          <a:p>
            <a:r>
              <a:rPr lang="es-MX" sz="2000" dirty="0">
                <a:solidFill>
                  <a:prstClr val="black"/>
                </a:solidFill>
                <a:latin typeface="Arial" panose="020B0604020202020204" pitchFamily="34" charset="0"/>
              </a:rPr>
              <a:t> </a:t>
            </a:r>
          </a:p>
          <a:p>
            <a:r>
              <a:rPr lang="es-MX" sz="2000" dirty="0">
                <a:solidFill>
                  <a:prstClr val="black"/>
                </a:solidFill>
                <a:latin typeface="Arial" panose="020B0604020202020204" pitchFamily="34" charset="0"/>
              </a:rPr>
              <a:t>Si ya existen empleados creados en CONTPAQi® Nóminas, este módulo permite actualizar el NSS o el RFC de los empleados, en caso de que alguno de estos se encuentre vacío y el otro si coincida.</a:t>
            </a:r>
          </a:p>
          <a:p>
            <a:endParaRPr lang="es-MX" sz="2000" dirty="0">
              <a:solidFill>
                <a:prstClr val="black"/>
              </a:solidFill>
              <a:latin typeface="Arial" panose="020B0604020202020204" pitchFamily="34" charset="0"/>
            </a:endParaRPr>
          </a:p>
          <a:p>
            <a:r>
              <a:rPr lang="es-MX" sz="2000" dirty="0">
                <a:solidFill>
                  <a:prstClr val="black"/>
                </a:solidFill>
                <a:latin typeface="Arial" panose="020B0604020202020204" pitchFamily="34" charset="0"/>
              </a:rPr>
              <a:t>Al importar los trabajadores, el SBC que se asignara será el ultimo registrado en SUA.</a:t>
            </a:r>
          </a:p>
        </p:txBody>
      </p:sp>
    </p:spTree>
    <p:custDataLst>
      <p:tags r:id="rId1"/>
    </p:custDataLst>
    <p:extLst>
      <p:ext uri="{BB962C8B-B14F-4D97-AF65-F5344CB8AC3E}">
        <p14:creationId xmlns:p14="http://schemas.microsoft.com/office/powerpoint/2010/main" val="595501396"/>
      </p:ext>
    </p:extLst>
  </p:cSld>
  <p:clrMapOvr>
    <a:masterClrMapping/>
  </p:clrMapOvr>
  <p:transition spd="slow">
    <p:push dir="u"/>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1641361" y="547907"/>
            <a:ext cx="964946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Importar trabajadores desde el SUA</a:t>
            </a:r>
          </a:p>
        </p:txBody>
      </p:sp>
      <p:graphicFrame>
        <p:nvGraphicFramePr>
          <p:cNvPr id="2" name="Diagrama 1">
            <a:extLst>
              <a:ext uri="{FF2B5EF4-FFF2-40B4-BE49-F238E27FC236}">
                <a16:creationId xmlns="" xmlns:a16="http://schemas.microsoft.com/office/drawing/2014/main" id="{620BDE61-FBB0-1EE4-404D-D20E206FA85B}"/>
              </a:ext>
            </a:extLst>
          </p:cNvPr>
          <p:cNvGraphicFramePr/>
          <p:nvPr>
            <p:extLst/>
          </p:nvPr>
        </p:nvGraphicFramePr>
        <p:xfrm>
          <a:off x="1641361" y="1596324"/>
          <a:ext cx="8543647" cy="4751681"/>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p:cNvSpPr>
            <a:spLocks noGrp="1"/>
          </p:cNvSpPr>
          <p:nvPr>
            <p:ph type="title"/>
          </p:nvPr>
        </p:nvSpPr>
        <p:spPr>
          <a:xfrm>
            <a:off x="9485215" y="6001386"/>
            <a:ext cx="2024796" cy="693238"/>
          </a:xfrm>
        </p:spPr>
        <p:txBody>
          <a:bodyPr/>
          <a:lstStyle/>
          <a:p>
            <a:r>
              <a:rPr lang="es-MX" dirty="0" smtClean="0"/>
              <a:t>SISTEMA</a:t>
            </a:r>
            <a:endParaRPr lang="es-MX" dirty="0"/>
          </a:p>
        </p:txBody>
      </p:sp>
    </p:spTree>
    <p:custDataLst>
      <p:tags r:id="rId1"/>
    </p:custDataLst>
    <p:extLst>
      <p:ext uri="{BB962C8B-B14F-4D97-AF65-F5344CB8AC3E}">
        <p14:creationId xmlns:p14="http://schemas.microsoft.com/office/powerpoint/2010/main" val="441914687"/>
      </p:ext>
    </p:extLst>
  </p:cSld>
  <p:clrMapOvr>
    <a:masterClrMapping/>
  </p:clrMapOvr>
  <p:transition spd="slow">
    <p:push dir="u"/>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2509109" y="525047"/>
            <a:ext cx="724916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Conexión en línea con 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860549" y="2407271"/>
            <a:ext cx="10032182" cy="2862322"/>
          </a:xfrm>
          <a:prstGeom prst="rect">
            <a:avLst/>
          </a:prstGeom>
          <a:noFill/>
        </p:spPr>
        <p:txBody>
          <a:bodyPr wrap="square">
            <a:spAutoFit/>
          </a:bodyPr>
          <a:lstStyle/>
          <a:p>
            <a:pPr algn="just"/>
            <a:r>
              <a:rPr lang="es-MX" sz="2000" dirty="0">
                <a:solidFill>
                  <a:prstClr val="black"/>
                </a:solidFill>
                <a:latin typeface="Arial" panose="020B0604020202020204" pitchFamily="34" charset="0"/>
                <a:cs typeface="Arial" panose="020B0604020202020204" pitchFamily="34" charset="0"/>
              </a:rPr>
              <a:t>La conexión en línea con SUA sirve para exportar directamente los movimientos al SUA, tales como: altas, bajas, reingresos, ausencias, modificaciones de salario e incapacidades.</a:t>
            </a:r>
          </a:p>
          <a:p>
            <a:pPr algn="just"/>
            <a:endParaRPr lang="es-MX" sz="2000" dirty="0">
              <a:solidFill>
                <a:prstClr val="black"/>
              </a:solidFill>
              <a:latin typeface="Arial" panose="020B0604020202020204" pitchFamily="34" charset="0"/>
              <a:cs typeface="Arial" panose="020B0604020202020204" pitchFamily="34" charset="0"/>
            </a:endParaRPr>
          </a:p>
          <a:p>
            <a:r>
              <a:rPr lang="es-MX" sz="2000" dirty="0">
                <a:solidFill>
                  <a:prstClr val="black"/>
                </a:solidFill>
                <a:latin typeface="Arial" panose="020B0604020202020204" pitchFamily="34" charset="0"/>
                <a:cs typeface="Arial" panose="020B0604020202020204" pitchFamily="34" charset="0"/>
              </a:rPr>
              <a:t>Con esto te evitaras la recaptura en el SUA ya que podrás cargar la información directamente a la Base de datos del SUA</a:t>
            </a:r>
          </a:p>
          <a:p>
            <a:endParaRPr lang="es-MX" sz="2000" dirty="0">
              <a:solidFill>
                <a:prstClr val="black"/>
              </a:solidFill>
              <a:latin typeface="Arial" panose="020B0604020202020204" pitchFamily="34" charset="0"/>
              <a:cs typeface="Arial" panose="020B0604020202020204" pitchFamily="34" charset="0"/>
            </a:endParaRPr>
          </a:p>
          <a:p>
            <a:r>
              <a:rPr lang="es-MX" sz="2000" dirty="0">
                <a:solidFill>
                  <a:prstClr val="black"/>
                </a:solidFill>
                <a:latin typeface="Arial" panose="020B0604020202020204" pitchFamily="34" charset="0"/>
                <a:cs typeface="Arial" panose="020B0604020202020204" pitchFamily="34" charset="0"/>
              </a:rPr>
              <a:t>Validar que en el SUA exista el registro patronal</a:t>
            </a:r>
          </a:p>
          <a:p>
            <a:pPr algn="just"/>
            <a:endParaRPr lang="es-MX" sz="2000" dirty="0">
              <a:solidFill>
                <a:prstClr val="black"/>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256319169"/>
      </p:ext>
    </p:extLst>
  </p:cSld>
  <p:clrMapOvr>
    <a:masterClrMapping/>
  </p:clrMapOvr>
  <p:transition spd="slow">
    <p:push dir="u"/>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2603499" y="536477"/>
            <a:ext cx="729488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Conexión en línea con SUA</a:t>
            </a:r>
          </a:p>
        </p:txBody>
      </p:sp>
      <p:graphicFrame>
        <p:nvGraphicFramePr>
          <p:cNvPr id="2" name="Diagrama 1">
            <a:extLst>
              <a:ext uri="{FF2B5EF4-FFF2-40B4-BE49-F238E27FC236}">
                <a16:creationId xmlns="" xmlns:a16="http://schemas.microsoft.com/office/drawing/2014/main" id="{C6730025-CE00-3051-B1C1-A0DA04B1F642}"/>
              </a:ext>
            </a:extLst>
          </p:cNvPr>
          <p:cNvGraphicFramePr/>
          <p:nvPr>
            <p:extLst/>
          </p:nvPr>
        </p:nvGraphicFramePr>
        <p:xfrm>
          <a:off x="1842839" y="1580826"/>
          <a:ext cx="8342169" cy="481313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ítulo 2"/>
          <p:cNvSpPr>
            <a:spLocks noGrp="1"/>
          </p:cNvSpPr>
          <p:nvPr>
            <p:ph type="title"/>
          </p:nvPr>
        </p:nvSpPr>
        <p:spPr>
          <a:xfrm>
            <a:off x="8730835" y="5712151"/>
            <a:ext cx="2104806" cy="681808"/>
          </a:xfrm>
        </p:spPr>
        <p:txBody>
          <a:bodyPr/>
          <a:lstStyle/>
          <a:p>
            <a:r>
              <a:rPr lang="es-MX" dirty="0" smtClean="0"/>
              <a:t>SISTEMA</a:t>
            </a:r>
            <a:endParaRPr lang="es-MX" dirty="0"/>
          </a:p>
        </p:txBody>
      </p:sp>
    </p:spTree>
    <p:custDataLst>
      <p:tags r:id="rId1"/>
    </p:custDataLst>
    <p:extLst>
      <p:ext uri="{BB962C8B-B14F-4D97-AF65-F5344CB8AC3E}">
        <p14:creationId xmlns:p14="http://schemas.microsoft.com/office/powerpoint/2010/main" val="1572527206"/>
      </p:ext>
    </p:extLst>
  </p:cSld>
  <p:clrMapOvr>
    <a:masterClrMapping/>
  </p:clrMapOvr>
  <p:transition spd="slow">
    <p:push dir="u"/>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2057624" y="650777"/>
            <a:ext cx="815213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Generar archivos </a:t>
            </a:r>
            <a:r>
              <a:rPr lang="es-MX" sz="4400" b="1" dirty="0" err="1">
                <a:solidFill>
                  <a:srgbClr val="4472C4">
                    <a:lumMod val="75000"/>
                  </a:srgbClr>
                </a:solidFill>
                <a:latin typeface="Titillium Web" pitchFamily="2" charset="77"/>
              </a:rPr>
              <a:t>txt</a:t>
            </a:r>
            <a:r>
              <a:rPr lang="es-MX" sz="4400" b="1" dirty="0">
                <a:solidFill>
                  <a:srgbClr val="4472C4">
                    <a:lumMod val="75000"/>
                  </a:srgbClr>
                </a:solidFill>
                <a:latin typeface="Titillium Web" pitchFamily="2" charset="77"/>
              </a:rPr>
              <a:t> para SUA</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1323439"/>
          </a:xfrm>
          <a:prstGeom prst="rect">
            <a:avLst/>
          </a:prstGeom>
          <a:noFill/>
        </p:spPr>
        <p:txBody>
          <a:bodyPr wrap="square">
            <a:spAutoFit/>
          </a:bodyPr>
          <a:lstStyle/>
          <a:p>
            <a:pPr algn="just"/>
            <a:r>
              <a:rPr lang="es-MX" sz="2000" dirty="0">
                <a:solidFill>
                  <a:prstClr val="black"/>
                </a:solidFill>
                <a:latin typeface="Arial" panose="020B0604020202020204" pitchFamily="34" charset="0"/>
                <a:cs typeface="Arial" panose="020B0604020202020204" pitchFamily="34" charset="0"/>
              </a:rPr>
              <a:t>Cuando no se tiene acceso a la BD de SUA ya sea por que se encuentra instalado en otra maquina, se puede generar archivos </a:t>
            </a:r>
            <a:r>
              <a:rPr lang="es-MX" sz="2000" dirty="0" err="1">
                <a:solidFill>
                  <a:prstClr val="black"/>
                </a:solidFill>
                <a:latin typeface="Arial" panose="020B0604020202020204" pitchFamily="34" charset="0"/>
                <a:cs typeface="Arial" panose="020B0604020202020204" pitchFamily="34" charset="0"/>
              </a:rPr>
              <a:t>txt</a:t>
            </a:r>
            <a:r>
              <a:rPr lang="es-MX" sz="2000" dirty="0">
                <a:solidFill>
                  <a:prstClr val="black"/>
                </a:solidFill>
                <a:latin typeface="Arial" panose="020B0604020202020204" pitchFamily="34" charset="0"/>
                <a:cs typeface="Arial" panose="020B0604020202020204" pitchFamily="34" charset="0"/>
              </a:rPr>
              <a:t> para cargar las altas, movimientos e incapacidades a SUA.</a:t>
            </a:r>
          </a:p>
          <a:p>
            <a:pPr algn="just"/>
            <a:endParaRPr lang="es-MX" sz="2000" dirty="0">
              <a:solidFill>
                <a:prstClr val="black"/>
              </a:solidFill>
              <a:latin typeface="Arial" panose="020B0604020202020204" pitchFamily="34" charset="0"/>
              <a:cs typeface="Arial" panose="020B0604020202020204" pitchFamily="34" charset="0"/>
            </a:endParaRPr>
          </a:p>
        </p:txBody>
      </p:sp>
      <p:pic>
        <p:nvPicPr>
          <p:cNvPr id="2" name="Imagen 1">
            <a:extLst>
              <a:ext uri="{FF2B5EF4-FFF2-40B4-BE49-F238E27FC236}">
                <a16:creationId xmlns="" xmlns:a16="http://schemas.microsoft.com/office/drawing/2014/main" id="{B35320FC-AE34-7562-DA41-FACC4D227FEA}"/>
              </a:ext>
            </a:extLst>
          </p:cNvPr>
          <p:cNvPicPr>
            <a:picLocks noChangeAspect="1"/>
          </p:cNvPicPr>
          <p:nvPr/>
        </p:nvPicPr>
        <p:blipFill>
          <a:blip r:embed="rId3"/>
          <a:stretch>
            <a:fillRect/>
          </a:stretch>
        </p:blipFill>
        <p:spPr>
          <a:xfrm>
            <a:off x="2500534" y="3094703"/>
            <a:ext cx="6953432" cy="2397278"/>
          </a:xfrm>
          <a:prstGeom prst="rect">
            <a:avLst/>
          </a:prstGeom>
        </p:spPr>
      </p:pic>
      <p:sp>
        <p:nvSpPr>
          <p:cNvPr id="3" name="Título 2"/>
          <p:cNvSpPr>
            <a:spLocks noGrp="1"/>
          </p:cNvSpPr>
          <p:nvPr>
            <p:ph type="title"/>
          </p:nvPr>
        </p:nvSpPr>
        <p:spPr>
          <a:xfrm>
            <a:off x="9759535" y="5744750"/>
            <a:ext cx="2036226" cy="553180"/>
          </a:xfrm>
        </p:spPr>
        <p:txBody>
          <a:bodyPr>
            <a:normAutofit fontScale="90000"/>
          </a:bodyPr>
          <a:lstStyle/>
          <a:p>
            <a:r>
              <a:rPr lang="es-MX" dirty="0" smtClean="0"/>
              <a:t>SISTEMA</a:t>
            </a:r>
            <a:endParaRPr lang="es-MX" dirty="0"/>
          </a:p>
        </p:txBody>
      </p:sp>
    </p:spTree>
    <p:custDataLst>
      <p:tags r:id="rId1"/>
    </p:custDataLst>
    <p:extLst>
      <p:ext uri="{BB962C8B-B14F-4D97-AF65-F5344CB8AC3E}">
        <p14:creationId xmlns:p14="http://schemas.microsoft.com/office/powerpoint/2010/main" val="2045156287"/>
      </p:ext>
    </p:extLst>
  </p:cSld>
  <p:clrMapOvr>
    <a:masterClrMapping/>
  </p:clrMapOvr>
  <p:transition spd="slow">
    <p:push dir="u"/>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4806539" y="672412"/>
            <a:ext cx="265430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Reportes</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1015663"/>
          </a:xfrm>
          <a:prstGeom prst="rect">
            <a:avLst/>
          </a:prstGeom>
          <a:noFill/>
        </p:spPr>
        <p:txBody>
          <a:bodyPr wrap="square">
            <a:spAutoFit/>
          </a:bodyPr>
          <a:lstStyle/>
          <a:p>
            <a:pPr algn="just"/>
            <a:r>
              <a:rPr lang="es-MX" sz="2000" dirty="0">
                <a:solidFill>
                  <a:prstClr val="black"/>
                </a:solidFill>
                <a:latin typeface="Arial" panose="020B0604020202020204" pitchFamily="34" charset="0"/>
                <a:cs typeface="Arial" panose="020B0604020202020204" pitchFamily="34" charset="0"/>
              </a:rPr>
              <a:t>CONTPAQi® Nóminas cuenta con reportes que te ayudaran a visualizar internamente los importes para el pago de la liquidación del IMSS e INFONAVIT.</a:t>
            </a:r>
          </a:p>
          <a:p>
            <a:pPr algn="just"/>
            <a:endParaRPr lang="es-MX" sz="2000" dirty="0">
              <a:solidFill>
                <a:prstClr val="black"/>
              </a:solidFill>
              <a:latin typeface="Arial" panose="020B0604020202020204" pitchFamily="34" charset="0"/>
              <a:cs typeface="Arial" panose="020B0604020202020204" pitchFamily="34" charset="0"/>
            </a:endParaRPr>
          </a:p>
        </p:txBody>
      </p:sp>
      <p:pic>
        <p:nvPicPr>
          <p:cNvPr id="3" name="Imagen 2">
            <a:extLst>
              <a:ext uri="{FF2B5EF4-FFF2-40B4-BE49-F238E27FC236}">
                <a16:creationId xmlns="" xmlns:a16="http://schemas.microsoft.com/office/drawing/2014/main" id="{5960D1E6-A46E-7556-7CB6-038784307B6C}"/>
              </a:ext>
            </a:extLst>
          </p:cNvPr>
          <p:cNvPicPr>
            <a:picLocks noChangeAspect="1"/>
          </p:cNvPicPr>
          <p:nvPr/>
        </p:nvPicPr>
        <p:blipFill>
          <a:blip r:embed="rId3"/>
          <a:stretch>
            <a:fillRect/>
          </a:stretch>
        </p:blipFill>
        <p:spPr>
          <a:xfrm>
            <a:off x="1817593" y="2919180"/>
            <a:ext cx="9256808" cy="2782939"/>
          </a:xfrm>
          <a:prstGeom prst="rect">
            <a:avLst/>
          </a:prstGeom>
        </p:spPr>
      </p:pic>
    </p:spTree>
    <p:custDataLst>
      <p:tags r:id="rId1"/>
    </p:custDataLst>
    <p:extLst>
      <p:ext uri="{BB962C8B-B14F-4D97-AF65-F5344CB8AC3E}">
        <p14:creationId xmlns:p14="http://schemas.microsoft.com/office/powerpoint/2010/main" val="687142543"/>
      </p:ext>
    </p:extLst>
  </p:cSld>
  <p:clrMapOvr>
    <a:masterClrMapping/>
  </p:clrMapOvr>
  <p:transition spd="slow">
    <p:push dir="u"/>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4800824" y="650044"/>
            <a:ext cx="266573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Reportes</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4462760"/>
          </a:xfrm>
          <a:prstGeom prst="rect">
            <a:avLst/>
          </a:prstGeom>
          <a:noFill/>
        </p:spPr>
        <p:txBody>
          <a:bodyPr wrap="square">
            <a:spAutoFit/>
          </a:bodyPr>
          <a:lstStyle/>
          <a:p>
            <a:r>
              <a:rPr lang="es-MX" sz="2400" b="1" dirty="0">
                <a:solidFill>
                  <a:prstClr val="black"/>
                </a:solidFill>
              </a:rPr>
              <a:t>Liquidación Mensual IMSS Informativa</a:t>
            </a:r>
          </a:p>
          <a:p>
            <a:pPr marL="457200" indent="-457200">
              <a:buFont typeface="Arial" panose="020B0604020202020204" pitchFamily="34" charset="0"/>
              <a:buChar char="•"/>
            </a:pPr>
            <a:r>
              <a:rPr lang="es-MX" sz="2400" dirty="0">
                <a:solidFill>
                  <a:prstClr val="black"/>
                </a:solidFill>
              </a:rPr>
              <a:t>Este reporte obtiene las incidencias y los importes de retenciones mensuales realizadas para pagos al IMSS, por sus diferentes rubros. Es útil para comparar con los totales reportados por el IMSS.</a:t>
            </a:r>
          </a:p>
          <a:p>
            <a:pPr marL="457200" indent="-457200">
              <a:buFont typeface="Arial" panose="020B0604020202020204" pitchFamily="34" charset="0"/>
              <a:buChar char="•"/>
            </a:pPr>
            <a:endParaRPr lang="es-MX" sz="2400" dirty="0">
              <a:solidFill>
                <a:prstClr val="black"/>
              </a:solidFill>
            </a:endParaRPr>
          </a:p>
          <a:p>
            <a:r>
              <a:rPr lang="es-MX" sz="2400" b="1" dirty="0">
                <a:solidFill>
                  <a:prstClr val="black"/>
                </a:solidFill>
              </a:rPr>
              <a:t>Liquidación Bimestral Retiro/Cesantía/INFONAVIT</a:t>
            </a:r>
          </a:p>
          <a:p>
            <a:pPr marL="457200" indent="-457200">
              <a:buFont typeface="Arial" panose="020B0604020202020204" pitchFamily="34" charset="0"/>
              <a:buChar char="•"/>
            </a:pPr>
            <a:r>
              <a:rPr lang="es-MX" sz="2400" dirty="0">
                <a:solidFill>
                  <a:prstClr val="black"/>
                </a:solidFill>
              </a:rPr>
              <a:t>Este reporte muestra las cuotas retenidas bimestralmente para el INFONAVIT, cesantía, vejez y retiro, siendo muy similar al que tiene el SUA. Al ejecutarlo podrás: </a:t>
            </a:r>
          </a:p>
          <a:p>
            <a:pPr lvl="2"/>
            <a:r>
              <a:rPr lang="es-MX" sz="2400" dirty="0">
                <a:solidFill>
                  <a:prstClr val="black"/>
                </a:solidFill>
              </a:rPr>
              <a:t>Verificar el número de incidencias y ausentismos de cada empleado                Conocer los importes generados de INFONAVIT, cesantía, vejez y retiro </a:t>
            </a:r>
          </a:p>
          <a:p>
            <a:pPr algn="just"/>
            <a:endParaRPr lang="es-MX" sz="2000" dirty="0">
              <a:solidFill>
                <a:prstClr val="black"/>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631078168"/>
      </p:ext>
    </p:extLst>
  </p:cSld>
  <p:clrMapOvr>
    <a:masterClrMapping/>
  </p:clrMapOvr>
  <p:transition spd="slow">
    <p:push dir="u"/>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4745988" y="554816"/>
            <a:ext cx="270002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Reportes</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1015663"/>
          </a:xfrm>
          <a:prstGeom prst="rect">
            <a:avLst/>
          </a:prstGeom>
          <a:noFill/>
        </p:spPr>
        <p:txBody>
          <a:bodyPr wrap="square">
            <a:spAutoFit/>
          </a:bodyPr>
          <a:lstStyle/>
          <a:p>
            <a:pPr algn="just"/>
            <a:r>
              <a:rPr lang="es-MX" sz="2000" dirty="0">
                <a:solidFill>
                  <a:prstClr val="black"/>
                </a:solidFill>
                <a:latin typeface="Arial" panose="020B0604020202020204" pitchFamily="34" charset="0"/>
                <a:cs typeface="Arial" panose="020B0604020202020204" pitchFamily="34" charset="0"/>
              </a:rPr>
              <a:t>CONTPAQi® Nóminas cuenta con otros reportes que se conectan a la información proporcionada por SUA para sacar una comparativa mas directa, tomando en consideración la información calculada por SUA.</a:t>
            </a:r>
          </a:p>
        </p:txBody>
      </p:sp>
      <p:pic>
        <p:nvPicPr>
          <p:cNvPr id="2" name="Imagen 1">
            <a:extLst>
              <a:ext uri="{FF2B5EF4-FFF2-40B4-BE49-F238E27FC236}">
                <a16:creationId xmlns="" xmlns:a16="http://schemas.microsoft.com/office/drawing/2014/main" id="{CDD73897-AC24-69BE-86C6-8C7BFB5E84E6}"/>
              </a:ext>
            </a:extLst>
          </p:cNvPr>
          <p:cNvPicPr>
            <a:picLocks noChangeAspect="1"/>
          </p:cNvPicPr>
          <p:nvPr/>
        </p:nvPicPr>
        <p:blipFill>
          <a:blip r:embed="rId3"/>
          <a:stretch>
            <a:fillRect/>
          </a:stretch>
        </p:blipFill>
        <p:spPr>
          <a:xfrm>
            <a:off x="642937" y="3154372"/>
            <a:ext cx="10906125" cy="2562225"/>
          </a:xfrm>
          <a:prstGeom prst="rect">
            <a:avLst/>
          </a:prstGeom>
        </p:spPr>
      </p:pic>
    </p:spTree>
    <p:custDataLst>
      <p:tags r:id="rId1"/>
    </p:custDataLst>
    <p:extLst>
      <p:ext uri="{BB962C8B-B14F-4D97-AF65-F5344CB8AC3E}">
        <p14:creationId xmlns:p14="http://schemas.microsoft.com/office/powerpoint/2010/main" val="97325499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4812254" y="570767"/>
            <a:ext cx="264287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Reportes</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3785652"/>
          </a:xfrm>
          <a:prstGeom prst="rect">
            <a:avLst/>
          </a:prstGeom>
          <a:noFill/>
        </p:spPr>
        <p:txBody>
          <a:bodyPr wrap="square">
            <a:spAutoFit/>
          </a:bodyPr>
          <a:lstStyle/>
          <a:p>
            <a:r>
              <a:rPr lang="es-MX" sz="2400" b="1" dirty="0">
                <a:solidFill>
                  <a:prstClr val="black"/>
                </a:solidFill>
              </a:rPr>
              <a:t>Liquidación Mensual vs SUA</a:t>
            </a:r>
          </a:p>
          <a:p>
            <a:pPr marL="457200" indent="-457200">
              <a:buFont typeface="Arial" panose="020B0604020202020204" pitchFamily="34" charset="0"/>
              <a:buChar char="•"/>
            </a:pPr>
            <a:r>
              <a:rPr lang="es-MX" sz="2400" dirty="0">
                <a:solidFill>
                  <a:prstClr val="black"/>
                </a:solidFill>
              </a:rPr>
              <a:t>Realiza una conciliación entre la información del SUA con el cálculo de la liquidación mensual de CONTPAQ i® NÓMINAS.</a:t>
            </a:r>
          </a:p>
          <a:p>
            <a:r>
              <a:rPr lang="es-MX" sz="2400" dirty="0">
                <a:solidFill>
                  <a:prstClr val="black"/>
                </a:solidFill>
              </a:rPr>
              <a:t>	Se podrá identificar las diferencias por rubro y por total.</a:t>
            </a:r>
          </a:p>
          <a:p>
            <a:pPr marL="457200" indent="-457200">
              <a:buFont typeface="Arial" panose="020B0604020202020204" pitchFamily="34" charset="0"/>
              <a:buChar char="•"/>
            </a:pPr>
            <a:endParaRPr lang="es-MX" sz="2400" b="1" dirty="0">
              <a:solidFill>
                <a:prstClr val="black"/>
              </a:solidFill>
            </a:endParaRPr>
          </a:p>
          <a:p>
            <a:r>
              <a:rPr lang="es-MX" sz="2400" b="1" dirty="0">
                <a:solidFill>
                  <a:prstClr val="black"/>
                </a:solidFill>
              </a:rPr>
              <a:t>Liquidación Bimestral vs SUA</a:t>
            </a:r>
          </a:p>
          <a:p>
            <a:pPr marL="457200" indent="-457200">
              <a:buFont typeface="Arial" panose="020B0604020202020204" pitchFamily="34" charset="0"/>
              <a:buChar char="•"/>
            </a:pPr>
            <a:r>
              <a:rPr lang="es-MX" sz="2400" dirty="0">
                <a:solidFill>
                  <a:prstClr val="black"/>
                </a:solidFill>
              </a:rPr>
              <a:t>Realiza una conciliación entre la información del SUA con el cálculo de la liquidación mensual de CONTPAQ i® NÓMINAS. Además, considera las amortizaciones.</a:t>
            </a:r>
            <a:br>
              <a:rPr lang="es-MX" sz="2400" dirty="0">
                <a:solidFill>
                  <a:prstClr val="black"/>
                </a:solidFill>
              </a:rPr>
            </a:br>
            <a:r>
              <a:rPr lang="es-MX" sz="2400" dirty="0">
                <a:solidFill>
                  <a:prstClr val="black"/>
                </a:solidFill>
              </a:rPr>
              <a:t>Se podrá identificar las diferencias por rubro y por total. </a:t>
            </a:r>
          </a:p>
        </p:txBody>
      </p:sp>
    </p:spTree>
    <p:custDataLst>
      <p:tags r:id="rId1"/>
    </p:custDataLst>
    <p:extLst>
      <p:ext uri="{BB962C8B-B14F-4D97-AF65-F5344CB8AC3E}">
        <p14:creationId xmlns:p14="http://schemas.microsoft.com/office/powerpoint/2010/main" val="671035964"/>
      </p:ext>
    </p:extLst>
  </p:cSld>
  <p:clrMapOvr>
    <a:masterClrMapping/>
  </p:clrMapOvr>
  <p:transition spd="slow">
    <p:push dir="u"/>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adroTexto 7">
            <a:extLst>
              <a:ext uri="{FF2B5EF4-FFF2-40B4-BE49-F238E27FC236}">
                <a16:creationId xmlns:a16="http://schemas.microsoft.com/office/drawing/2014/main" xmlns="" id="{6320990D-FE3C-C646-9E67-62ECDA385178}"/>
              </a:ext>
            </a:extLst>
          </p:cNvPr>
          <p:cNvSpPr txBox="1"/>
          <p:nvPr/>
        </p:nvSpPr>
        <p:spPr>
          <a:xfrm>
            <a:off x="6096000" y="1457742"/>
            <a:ext cx="5471797" cy="2123658"/>
          </a:xfrm>
          <a:prstGeom prst="rect">
            <a:avLst/>
          </a:prstGeom>
          <a:noFill/>
        </p:spPr>
        <p:txBody>
          <a:bodyPr wrap="square" rtlCol="0">
            <a:spAutoFit/>
          </a:bodyPr>
          <a:lstStyle/>
          <a:p>
            <a:pPr algn="ctr"/>
            <a:r>
              <a:rPr lang="es-ES" sz="4400" b="1" dirty="0">
                <a:solidFill>
                  <a:schemeClr val="accent1">
                    <a:lumMod val="60000"/>
                    <a:lumOff val="40000"/>
                  </a:schemeClr>
                </a:solidFill>
                <a:latin typeface="Titillium Web" pitchFamily="2" charset="77"/>
              </a:rPr>
              <a:t>Conexión en línea con IDSE</a:t>
            </a:r>
          </a:p>
          <a:p>
            <a:pPr algn="ctr"/>
            <a:endParaRPr lang="es-MX" sz="4400" b="1" dirty="0">
              <a:solidFill>
                <a:schemeClr val="accent1">
                  <a:lumMod val="60000"/>
                  <a:lumOff val="40000"/>
                </a:schemeClr>
              </a:solidFill>
              <a:latin typeface="Titillium Web" pitchFamily="2" charset="77"/>
            </a:endParaRPr>
          </a:p>
        </p:txBody>
      </p:sp>
      <p:sp>
        <p:nvSpPr>
          <p:cNvPr id="4" name="AutoShape 4">
            <a:extLst>
              <a:ext uri="{FF2B5EF4-FFF2-40B4-BE49-F238E27FC236}">
                <a16:creationId xmlns:a16="http://schemas.microsoft.com/office/drawing/2014/main" xmlns="" id="{C9EDC59B-E2DD-4191-AB37-05AB76167860}"/>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s-MX"/>
          </a:p>
        </p:txBody>
      </p:sp>
      <p:pic>
        <p:nvPicPr>
          <p:cNvPr id="1026" name="Picture 2" descr="EDC IDSE | Carvajal TyS">
            <a:extLst>
              <a:ext uri="{FF2B5EF4-FFF2-40B4-BE49-F238E27FC236}">
                <a16:creationId xmlns:a16="http://schemas.microsoft.com/office/drawing/2014/main" xmlns="" id="{CDE1891F-BCE9-4526-3D32-0B1CA179A3A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73460" y="3429000"/>
            <a:ext cx="3221529" cy="3221529"/>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1127620552"/>
      </p:ext>
    </p:extLst>
  </p:cSld>
  <p:clrMapOvr>
    <a:masterClrMapping/>
  </p:clrMapOvr>
  <p:transition spd="slow">
    <p:push/>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 xmlns:a16="http://schemas.microsoft.com/office/drawing/2014/main" id="{901205EE-A3C0-9448-84DB-FF0C259D2246}"/>
              </a:ext>
            </a:extLst>
          </p:cNvPr>
          <p:cNvSpPr txBox="1"/>
          <p:nvPr/>
        </p:nvSpPr>
        <p:spPr>
          <a:xfrm>
            <a:off x="4829399" y="570767"/>
            <a:ext cx="2608581" cy="769441"/>
          </a:xfrm>
          <a:prstGeom prst="rect">
            <a:avLst/>
          </a:prstGeom>
          <a:noFill/>
        </p:spPr>
        <p:txBody>
          <a:bodyPr wrap="square" rtlCol="0">
            <a:spAutoFit/>
          </a:bodyPr>
          <a:lstStyle/>
          <a:p>
            <a:r>
              <a:rPr lang="es-MX" sz="4400" b="1" dirty="0">
                <a:solidFill>
                  <a:srgbClr val="4472C4">
                    <a:lumMod val="75000"/>
                  </a:srgbClr>
                </a:solidFill>
                <a:latin typeface="Titillium Web" pitchFamily="2" charset="77"/>
              </a:rPr>
              <a:t>Reportes</a:t>
            </a:r>
          </a:p>
        </p:txBody>
      </p:sp>
      <p:sp>
        <p:nvSpPr>
          <p:cNvPr id="5" name="CuadroTexto 4">
            <a:extLst>
              <a:ext uri="{FF2B5EF4-FFF2-40B4-BE49-F238E27FC236}">
                <a16:creationId xmlns="" xmlns:a16="http://schemas.microsoft.com/office/drawing/2014/main" id="{1092E177-F8B9-4867-A52B-E4717FE3D512}"/>
              </a:ext>
            </a:extLst>
          </p:cNvPr>
          <p:cNvSpPr txBox="1"/>
          <p:nvPr/>
        </p:nvSpPr>
        <p:spPr>
          <a:xfrm>
            <a:off x="1117599" y="1595741"/>
            <a:ext cx="10032182" cy="3416320"/>
          </a:xfrm>
          <a:prstGeom prst="rect">
            <a:avLst/>
          </a:prstGeom>
          <a:noFill/>
        </p:spPr>
        <p:txBody>
          <a:bodyPr wrap="square">
            <a:spAutoFit/>
          </a:bodyPr>
          <a:lstStyle/>
          <a:p>
            <a:r>
              <a:rPr lang="es-MX" sz="2400" b="1" dirty="0">
                <a:solidFill>
                  <a:prstClr val="black"/>
                </a:solidFill>
              </a:rPr>
              <a:t>Nóminas calculadas vs SUA Mensual</a:t>
            </a:r>
          </a:p>
          <a:p>
            <a:pPr marL="457200" indent="-457200">
              <a:buFont typeface="Arial" panose="020B0604020202020204" pitchFamily="34" charset="0"/>
              <a:buChar char="•"/>
            </a:pPr>
            <a:r>
              <a:rPr lang="es-MX" sz="2400" dirty="0">
                <a:solidFill>
                  <a:prstClr val="black"/>
                </a:solidFill>
              </a:rPr>
              <a:t>Realiza una conciliación entre la información del SUA con las nóminas calculadas en CONTPAQ i® NÓMINAS.</a:t>
            </a:r>
          </a:p>
          <a:p>
            <a:pPr lvl="1"/>
            <a:r>
              <a:rPr lang="es-MX" sz="2400" dirty="0">
                <a:solidFill>
                  <a:prstClr val="black"/>
                </a:solidFill>
              </a:rPr>
              <a:t>Se podrá identificar las diferencias por rubro y por total.</a:t>
            </a:r>
          </a:p>
          <a:p>
            <a:pPr marL="457200" indent="-457200">
              <a:buFont typeface="Arial" panose="020B0604020202020204" pitchFamily="34" charset="0"/>
              <a:buChar char="•"/>
            </a:pPr>
            <a:endParaRPr lang="es-MX" sz="2400" b="1" dirty="0">
              <a:solidFill>
                <a:prstClr val="black"/>
              </a:solidFill>
            </a:endParaRPr>
          </a:p>
          <a:p>
            <a:r>
              <a:rPr lang="es-MX" sz="2400" b="1" dirty="0">
                <a:solidFill>
                  <a:prstClr val="black"/>
                </a:solidFill>
              </a:rPr>
              <a:t>Nóminas calculadas vs SUA Bimestral</a:t>
            </a:r>
          </a:p>
          <a:p>
            <a:pPr marL="457200" indent="-457200">
              <a:buFont typeface="Arial" panose="020B0604020202020204" pitchFamily="34" charset="0"/>
              <a:buChar char="•"/>
            </a:pPr>
            <a:r>
              <a:rPr lang="es-MX" sz="2400" dirty="0">
                <a:solidFill>
                  <a:prstClr val="black"/>
                </a:solidFill>
              </a:rPr>
              <a:t>Para realizar una conciliación entre la información del SUA con las nóminas calculadas en CONTPAQ i® NÓMINAS. </a:t>
            </a:r>
          </a:p>
          <a:p>
            <a:r>
              <a:rPr lang="es-MX" sz="2400" dirty="0">
                <a:solidFill>
                  <a:prstClr val="black"/>
                </a:solidFill>
              </a:rPr>
              <a:t>      Utilízalo para ver las amortizaciones y verificar inconsistencias en el sistema.</a:t>
            </a:r>
          </a:p>
        </p:txBody>
      </p:sp>
    </p:spTree>
    <p:custDataLst>
      <p:tags r:id="rId1"/>
    </p:custDataLst>
    <p:extLst>
      <p:ext uri="{BB962C8B-B14F-4D97-AF65-F5344CB8AC3E}">
        <p14:creationId xmlns:p14="http://schemas.microsoft.com/office/powerpoint/2010/main" val="3385652568"/>
      </p:ext>
    </p:extLst>
  </p:cSld>
  <p:clrMapOvr>
    <a:masterClrMapping/>
  </p:clrMapOvr>
  <p:transition spd="slow">
    <p:push dir="u"/>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5376564" y="650777"/>
            <a:ext cx="151425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IDSE</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17599" y="1595741"/>
            <a:ext cx="10032182" cy="3970318"/>
          </a:xfrm>
          <a:prstGeom prst="rect">
            <a:avLst/>
          </a:prstGeom>
          <a:noFill/>
        </p:spPr>
        <p:txBody>
          <a:bodyPr wrap="square">
            <a:spAutoFit/>
          </a:bodyPr>
          <a:lstStyle/>
          <a:p>
            <a:pPr algn="just" rtl="0"/>
            <a:r>
              <a:rPr lang="es-MX" b="1" dirty="0">
                <a:latin typeface="Arial" panose="020B0604020202020204" pitchFamily="34" charset="0"/>
              </a:rPr>
              <a:t>IDSE</a:t>
            </a:r>
            <a:r>
              <a:rPr lang="es-MX" dirty="0">
                <a:latin typeface="Arial" panose="020B0604020202020204" pitchFamily="34" charset="0"/>
              </a:rPr>
              <a:t> son las siglas de </a:t>
            </a:r>
            <a:r>
              <a:rPr lang="es-MX" b="1" dirty="0">
                <a:latin typeface="Arial" panose="020B0604020202020204" pitchFamily="34" charset="0"/>
              </a:rPr>
              <a:t>IMSS Desde Su Empresa</a:t>
            </a:r>
            <a:r>
              <a:rPr lang="es-MX" dirty="0">
                <a:latin typeface="Arial" panose="020B0604020202020204" pitchFamily="34" charset="0"/>
              </a:rPr>
              <a:t>, el cual es un servicio de transferencia de información de los afiliados y patrones que proporciona el </a:t>
            </a:r>
            <a:r>
              <a:rPr lang="es-MX" b="1" dirty="0">
                <a:latin typeface="Arial" panose="020B0604020202020204" pitchFamily="34" charset="0"/>
              </a:rPr>
              <a:t>Instituto Mexicano del Seguro Social </a:t>
            </a:r>
            <a:r>
              <a:rPr lang="es-MX" dirty="0">
                <a:latin typeface="Arial" panose="020B0604020202020204" pitchFamily="34" charset="0"/>
              </a:rPr>
              <a:t>para las empresas, el cual funciona a través de un portal electrónico en Internet basado en el protocolo </a:t>
            </a:r>
            <a:r>
              <a:rPr lang="es-MX" b="1" dirty="0">
                <a:latin typeface="Arial" panose="020B0604020202020204" pitchFamily="34" charset="0"/>
              </a:rPr>
              <a:t>EDI (Electronic Data </a:t>
            </a:r>
            <a:r>
              <a:rPr lang="es-MX" b="1" dirty="0" err="1">
                <a:latin typeface="Arial" panose="020B0604020202020204" pitchFamily="34" charset="0"/>
              </a:rPr>
              <a:t>Interchange</a:t>
            </a:r>
            <a:r>
              <a:rPr lang="es-MX" b="1" dirty="0">
                <a:latin typeface="Arial" panose="020B0604020202020204" pitchFamily="34" charset="0"/>
              </a:rPr>
              <a:t>)</a:t>
            </a:r>
            <a:r>
              <a:rPr lang="es-MX" dirty="0">
                <a:latin typeface="Arial" panose="020B0604020202020204" pitchFamily="34" charset="0"/>
              </a:rPr>
              <a:t>. Este sistema agiliza todos los trámites y pone a disposición toda la información de los trabajadores afiliados al IMSS.</a:t>
            </a:r>
          </a:p>
          <a:p>
            <a:pPr algn="just" rtl="0"/>
            <a:r>
              <a:rPr lang="es-MX" dirty="0">
                <a:latin typeface="Arial" panose="020B0604020202020204" pitchFamily="34" charset="0"/>
              </a:rPr>
              <a:t> </a:t>
            </a:r>
          </a:p>
          <a:p>
            <a:pPr algn="just" rtl="0"/>
            <a:r>
              <a:rPr lang="es-MX" dirty="0">
                <a:latin typeface="Arial" panose="020B0604020202020204" pitchFamily="34" charset="0"/>
              </a:rPr>
              <a:t>Es un servicio con el cual los patrones o las empresas pueden realizar todo tipo de trámites electrónicos en línea ante el IMSS, como por ejemplo, enviar los documentos de afiliación de trabajadores nuevos en línea ante el IMSS, reingresos, modificaciones de salario, las bajas de los trabajadores, la presentación de la determinación de la prima en los riesgos de trabajo y mucho más.</a:t>
            </a:r>
          </a:p>
          <a:p>
            <a:pPr algn="just" rtl="0"/>
            <a:endParaRPr lang="es-MX" dirty="0">
              <a:latin typeface="Arial" panose="020B0604020202020204" pitchFamily="34" charset="0"/>
            </a:endParaRPr>
          </a:p>
          <a:p>
            <a:pPr algn="ctr" rtl="0"/>
            <a:r>
              <a:rPr lang="es-MX" dirty="0">
                <a:latin typeface="Arial" panose="020B0604020202020204" pitchFamily="34" charset="0"/>
                <a:hlinkClick r:id="rId3"/>
              </a:rPr>
              <a:t>https://idse.imss.gob.mx/imss/</a:t>
            </a:r>
            <a:endParaRPr lang="es-MX" dirty="0">
              <a:latin typeface="Arial" panose="020B0604020202020204" pitchFamily="34" charset="0"/>
            </a:endParaRPr>
          </a:p>
          <a:p>
            <a:pPr algn="just" rtl="0"/>
            <a:endParaRPr lang="es-MX" dirty="0">
              <a:latin typeface="Arial" panose="020B0604020202020204" pitchFamily="34" charset="0"/>
            </a:endParaRPr>
          </a:p>
        </p:txBody>
      </p:sp>
    </p:spTree>
    <p:custDataLst>
      <p:tags r:id="rId1"/>
    </p:custDataLst>
    <p:extLst>
      <p:ext uri="{BB962C8B-B14F-4D97-AF65-F5344CB8AC3E}">
        <p14:creationId xmlns:p14="http://schemas.microsoft.com/office/powerpoint/2010/main" val="471671232"/>
      </p:ext>
    </p:extLst>
  </p:cSld>
  <p:clrMapOvr>
    <a:masterClrMapping/>
  </p:clrMapOvr>
  <p:transition spd="slow">
    <p:push dir="u"/>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7E450DBF-1EB3-AD40-9230-B5AE0866D023}"/>
              </a:ext>
            </a:extLst>
          </p:cNvPr>
          <p:cNvSpPr txBox="1"/>
          <p:nvPr/>
        </p:nvSpPr>
        <p:spPr>
          <a:xfrm>
            <a:off x="1766530" y="868323"/>
            <a:ext cx="9250964" cy="830997"/>
          </a:xfrm>
          <a:prstGeom prst="rect">
            <a:avLst/>
          </a:prstGeom>
          <a:noFill/>
        </p:spPr>
        <p:txBody>
          <a:bodyPr wrap="square" rtlCol="0">
            <a:spAutoFit/>
          </a:bodyPr>
          <a:lstStyle/>
          <a:p>
            <a:pPr algn="ctr" rtl="0"/>
            <a:r>
              <a:rPr lang="es-MX" sz="2400" dirty="0">
                <a:latin typeface="Arial" panose="020B0604020202020204" pitchFamily="34" charset="0"/>
                <a:hlinkClick r:id="rId4"/>
              </a:rPr>
              <a:t>https://idse.imss.gob.mx/imss/</a:t>
            </a:r>
            <a:endParaRPr lang="es-MX" sz="2400" dirty="0">
              <a:latin typeface="Arial" panose="020B0604020202020204" pitchFamily="34" charset="0"/>
            </a:endParaRPr>
          </a:p>
          <a:p>
            <a:pPr algn="ctr" rtl="0"/>
            <a:r>
              <a:rPr lang="es-MX" sz="2400" dirty="0">
                <a:latin typeface="Arial" panose="020B0604020202020204" pitchFamily="34" charset="0"/>
              </a:rPr>
              <a:t>Reingresos:</a:t>
            </a:r>
          </a:p>
        </p:txBody>
      </p:sp>
      <p:pic>
        <p:nvPicPr>
          <p:cNvPr id="8194" name="Picture 2">
            <a:extLst>
              <a:ext uri="{FF2B5EF4-FFF2-40B4-BE49-F238E27FC236}">
                <a16:creationId xmlns:a16="http://schemas.microsoft.com/office/drawing/2014/main" xmlns="" id="{1D07DD25-796F-9C3D-4E07-703A44F6336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239146" y="1758204"/>
            <a:ext cx="6600270" cy="4929315"/>
          </a:xfrm>
          <a:prstGeom prst="rect">
            <a:avLst/>
          </a:prstGeom>
          <a:noFill/>
          <a:extLst>
            <a:ext uri="{909E8E84-426E-40DD-AFC4-6F175D3DCCD1}">
              <a14:hiddenFill xmlns:a14="http://schemas.microsoft.com/office/drawing/2010/main">
                <a:solidFill>
                  <a:srgbClr val="FFFFFF"/>
                </a:solidFill>
              </a14:hiddenFill>
            </a:ext>
          </a:extLst>
        </p:spPr>
      </p:pic>
    </p:spTree>
    <p:custDataLst>
      <p:tags r:id="rId1"/>
    </p:custDataLst>
    <p:extLst>
      <p:ext uri="{BB962C8B-B14F-4D97-AF65-F5344CB8AC3E}">
        <p14:creationId xmlns:p14="http://schemas.microsoft.com/office/powerpoint/2010/main" val="4230859850"/>
      </p:ext>
    </p:extLst>
  </p:cSld>
  <p:clrMapOvr>
    <a:masterClrMapping/>
  </p:clrMapOvr>
  <p:transition spd="slow">
    <p:push dir="u"/>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7E450DBF-1EB3-AD40-9230-B5AE0866D023}"/>
              </a:ext>
            </a:extLst>
          </p:cNvPr>
          <p:cNvSpPr txBox="1"/>
          <p:nvPr/>
        </p:nvSpPr>
        <p:spPr>
          <a:xfrm>
            <a:off x="1766530" y="868323"/>
            <a:ext cx="9250964" cy="830997"/>
          </a:xfrm>
          <a:prstGeom prst="rect">
            <a:avLst/>
          </a:prstGeom>
          <a:noFill/>
        </p:spPr>
        <p:txBody>
          <a:bodyPr wrap="square" rtlCol="0">
            <a:spAutoFit/>
          </a:bodyPr>
          <a:lstStyle/>
          <a:p>
            <a:pPr algn="ctr" rtl="0"/>
            <a:r>
              <a:rPr lang="es-MX" sz="2400" dirty="0">
                <a:latin typeface="Arial" panose="020B0604020202020204" pitchFamily="34" charset="0"/>
                <a:hlinkClick r:id="rId4"/>
              </a:rPr>
              <a:t>https://idse.imss.gob.mx/imss/</a:t>
            </a:r>
            <a:endParaRPr lang="es-MX" sz="2400" dirty="0">
              <a:latin typeface="Arial" panose="020B0604020202020204" pitchFamily="34" charset="0"/>
            </a:endParaRPr>
          </a:p>
          <a:p>
            <a:pPr algn="ctr" rtl="0"/>
            <a:r>
              <a:rPr lang="es-MX" sz="2400" dirty="0">
                <a:latin typeface="Arial" panose="020B0604020202020204" pitchFamily="34" charset="0"/>
              </a:rPr>
              <a:t>Bajas;</a:t>
            </a:r>
          </a:p>
        </p:txBody>
      </p:sp>
      <p:pic>
        <p:nvPicPr>
          <p:cNvPr id="6" name="Imagen 5">
            <a:extLst>
              <a:ext uri="{FF2B5EF4-FFF2-40B4-BE49-F238E27FC236}">
                <a16:creationId xmlns:a16="http://schemas.microsoft.com/office/drawing/2014/main" xmlns="" id="{3C7C28CD-2650-6D31-B9DB-B0EFB2FCB0B5}"/>
              </a:ext>
            </a:extLst>
          </p:cNvPr>
          <p:cNvPicPr>
            <a:picLocks noChangeAspect="1"/>
          </p:cNvPicPr>
          <p:nvPr/>
        </p:nvPicPr>
        <p:blipFill>
          <a:blip r:embed="rId5"/>
          <a:stretch>
            <a:fillRect/>
          </a:stretch>
        </p:blipFill>
        <p:spPr>
          <a:xfrm>
            <a:off x="3006724" y="1657030"/>
            <a:ext cx="6178552" cy="4940089"/>
          </a:xfrm>
          <a:prstGeom prst="rect">
            <a:avLst/>
          </a:prstGeom>
        </p:spPr>
      </p:pic>
    </p:spTree>
    <p:custDataLst>
      <p:tags r:id="rId1"/>
    </p:custDataLst>
    <p:extLst>
      <p:ext uri="{BB962C8B-B14F-4D97-AF65-F5344CB8AC3E}">
        <p14:creationId xmlns:p14="http://schemas.microsoft.com/office/powerpoint/2010/main" val="3365184144"/>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xmlns="" id="{7E450DBF-1EB3-AD40-9230-B5AE0866D023}"/>
              </a:ext>
            </a:extLst>
          </p:cNvPr>
          <p:cNvSpPr txBox="1"/>
          <p:nvPr/>
        </p:nvSpPr>
        <p:spPr>
          <a:xfrm>
            <a:off x="1766530" y="868323"/>
            <a:ext cx="9250964" cy="830997"/>
          </a:xfrm>
          <a:prstGeom prst="rect">
            <a:avLst/>
          </a:prstGeom>
          <a:noFill/>
        </p:spPr>
        <p:txBody>
          <a:bodyPr wrap="square" rtlCol="0">
            <a:spAutoFit/>
          </a:bodyPr>
          <a:lstStyle/>
          <a:p>
            <a:pPr algn="ctr" rtl="0"/>
            <a:r>
              <a:rPr lang="es-MX" sz="2400" dirty="0">
                <a:latin typeface="Arial" panose="020B0604020202020204" pitchFamily="34" charset="0"/>
                <a:hlinkClick r:id="rId4"/>
              </a:rPr>
              <a:t>https://idse.imss.gob.mx/imss/</a:t>
            </a:r>
            <a:endParaRPr lang="es-MX" sz="2400" dirty="0">
              <a:latin typeface="Arial" panose="020B0604020202020204" pitchFamily="34" charset="0"/>
            </a:endParaRPr>
          </a:p>
          <a:p>
            <a:pPr algn="ctr" rtl="0"/>
            <a:r>
              <a:rPr lang="es-MX" sz="2400" dirty="0">
                <a:latin typeface="Arial" panose="020B0604020202020204" pitchFamily="34" charset="0"/>
              </a:rPr>
              <a:t>Modificaciones de salario:</a:t>
            </a:r>
          </a:p>
        </p:txBody>
      </p:sp>
      <p:pic>
        <p:nvPicPr>
          <p:cNvPr id="3" name="Imagen 2">
            <a:extLst>
              <a:ext uri="{FF2B5EF4-FFF2-40B4-BE49-F238E27FC236}">
                <a16:creationId xmlns:a16="http://schemas.microsoft.com/office/drawing/2014/main" xmlns="" id="{6624D251-5E70-2BCA-71EC-7DB2CEE093ED}"/>
              </a:ext>
            </a:extLst>
          </p:cNvPr>
          <p:cNvPicPr>
            <a:picLocks noChangeAspect="1"/>
          </p:cNvPicPr>
          <p:nvPr/>
        </p:nvPicPr>
        <p:blipFill>
          <a:blip r:embed="rId5"/>
          <a:stretch>
            <a:fillRect/>
          </a:stretch>
        </p:blipFill>
        <p:spPr>
          <a:xfrm>
            <a:off x="3005880" y="1699320"/>
            <a:ext cx="6508096" cy="5026944"/>
          </a:xfrm>
          <a:prstGeom prst="rect">
            <a:avLst/>
          </a:prstGeom>
        </p:spPr>
      </p:pic>
    </p:spTree>
    <p:custDataLst>
      <p:tags r:id="rId1"/>
    </p:custDataLst>
    <p:extLst>
      <p:ext uri="{BB962C8B-B14F-4D97-AF65-F5344CB8AC3E}">
        <p14:creationId xmlns:p14="http://schemas.microsoft.com/office/powerpoint/2010/main" val="2804290259"/>
      </p:ext>
    </p:extLst>
  </p:cSld>
  <p:clrMapOvr>
    <a:masterClrMapping/>
  </p:clrMapOvr>
  <p:transition spd="slow">
    <p:push dir="u"/>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xmlns="" id="{901205EE-A3C0-9448-84DB-FF0C259D2246}"/>
              </a:ext>
            </a:extLst>
          </p:cNvPr>
          <p:cNvSpPr txBox="1"/>
          <p:nvPr/>
        </p:nvSpPr>
        <p:spPr>
          <a:xfrm>
            <a:off x="4377914" y="433607"/>
            <a:ext cx="3511551" cy="769441"/>
          </a:xfrm>
          <a:prstGeom prst="rect">
            <a:avLst/>
          </a:prstGeom>
          <a:noFill/>
        </p:spPr>
        <p:txBody>
          <a:bodyPr wrap="square" rtlCol="0">
            <a:spAutoFit/>
          </a:bodyPr>
          <a:lstStyle/>
          <a:p>
            <a:r>
              <a:rPr lang="es-MX" sz="4400" b="1" dirty="0">
                <a:solidFill>
                  <a:schemeClr val="accent1">
                    <a:lumMod val="75000"/>
                  </a:schemeClr>
                </a:solidFill>
                <a:latin typeface="Titillium Web" pitchFamily="2" charset="77"/>
              </a:rPr>
              <a:t>Marco legal</a:t>
            </a:r>
          </a:p>
        </p:txBody>
      </p:sp>
      <p:sp>
        <p:nvSpPr>
          <p:cNvPr id="5" name="CuadroTexto 4">
            <a:extLst>
              <a:ext uri="{FF2B5EF4-FFF2-40B4-BE49-F238E27FC236}">
                <a16:creationId xmlns:a16="http://schemas.microsoft.com/office/drawing/2014/main" xmlns="" id="{1092E177-F8B9-4867-A52B-E4717FE3D512}"/>
              </a:ext>
            </a:extLst>
          </p:cNvPr>
          <p:cNvSpPr txBox="1"/>
          <p:nvPr/>
        </p:nvSpPr>
        <p:spPr>
          <a:xfrm>
            <a:off x="1117599" y="1595741"/>
            <a:ext cx="10032182" cy="2031325"/>
          </a:xfrm>
          <a:prstGeom prst="rect">
            <a:avLst/>
          </a:prstGeom>
          <a:noFill/>
        </p:spPr>
        <p:txBody>
          <a:bodyPr wrap="square">
            <a:spAutoFit/>
          </a:bodyPr>
          <a:lstStyle/>
          <a:p>
            <a:pPr algn="just" rtl="0"/>
            <a:r>
              <a:rPr lang="es-MX" b="1" dirty="0">
                <a:latin typeface="Arial" panose="020B0604020202020204" pitchFamily="34" charset="0"/>
              </a:rPr>
              <a:t>¤ Artículo 15 de la Ley de IMSS.</a:t>
            </a:r>
          </a:p>
          <a:p>
            <a:pPr algn="just" rtl="0"/>
            <a:endParaRPr lang="es-MX" b="1" dirty="0">
              <a:latin typeface="Arial" panose="020B0604020202020204" pitchFamily="34" charset="0"/>
            </a:endParaRPr>
          </a:p>
          <a:p>
            <a:pPr algn="l" rtl="0"/>
            <a:r>
              <a:rPr lang="es-MX" dirty="0">
                <a:latin typeface="Arial" panose="020B0604020202020204" pitchFamily="34" charset="0"/>
              </a:rPr>
              <a:t>Los patrones están obligados a:</a:t>
            </a:r>
          </a:p>
          <a:p>
            <a:pPr algn="l" rtl="0"/>
            <a:r>
              <a:rPr lang="es-MX" dirty="0">
                <a:latin typeface="Arial" panose="020B0604020202020204" pitchFamily="34" charset="0"/>
              </a:rPr>
              <a:t> </a:t>
            </a:r>
          </a:p>
          <a:p>
            <a:pPr marL="400050" indent="-400050" algn="l" rtl="0">
              <a:buAutoNum type="romanUcPeriod"/>
            </a:pPr>
            <a:r>
              <a:rPr lang="es-MX" dirty="0">
                <a:latin typeface="Arial" panose="020B0604020202020204" pitchFamily="34" charset="0"/>
              </a:rPr>
              <a:t>Registrarse e inscribir a sus trabajadores en el Instituto, comunicar sus altas y bajas, las modificaciones de su salario y los demás datos, dentro de plazos no mayores de </a:t>
            </a:r>
            <a:r>
              <a:rPr lang="es-MX" b="1" dirty="0">
                <a:latin typeface="Arial" panose="020B0604020202020204" pitchFamily="34" charset="0"/>
              </a:rPr>
              <a:t>cinco días hábiles</a:t>
            </a:r>
            <a:r>
              <a:rPr lang="es-MX" dirty="0">
                <a:latin typeface="Arial" panose="020B0604020202020204" pitchFamily="34" charset="0"/>
              </a:rPr>
              <a:t>;</a:t>
            </a:r>
          </a:p>
        </p:txBody>
      </p:sp>
    </p:spTree>
    <p:custDataLst>
      <p:tags r:id="rId1"/>
    </p:custDataLst>
    <p:extLst>
      <p:ext uri="{BB962C8B-B14F-4D97-AF65-F5344CB8AC3E}">
        <p14:creationId xmlns:p14="http://schemas.microsoft.com/office/powerpoint/2010/main" val="859149426"/>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23"/>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Diseño personalizado">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Espiral">
  <a:themeElements>
    <a:clrScheme name="Espiral">
      <a:dk1>
        <a:sysClr val="windowText" lastClr="000000"/>
      </a:dk1>
      <a:lt1>
        <a:sysClr val="window" lastClr="FFFFFF"/>
      </a:lt1>
      <a:dk2>
        <a:srgbClr val="2C333A"/>
      </a:dk2>
      <a:lt2>
        <a:srgbClr val="D6ECED"/>
      </a:lt2>
      <a:accent1>
        <a:srgbClr val="DE32DE"/>
      </a:accent1>
      <a:accent2>
        <a:srgbClr val="F42B8A"/>
      </a:accent2>
      <a:accent3>
        <a:srgbClr val="349FE7"/>
      </a:accent3>
      <a:accent4>
        <a:srgbClr val="565FF8"/>
      </a:accent4>
      <a:accent5>
        <a:srgbClr val="876BE7"/>
      </a:accent5>
      <a:accent6>
        <a:srgbClr val="F268C2"/>
      </a:accent6>
      <a:hlink>
        <a:srgbClr val="F55CF9"/>
      </a:hlink>
      <a:folHlink>
        <a:srgbClr val="E8A0EE"/>
      </a:folHlink>
    </a:clrScheme>
    <a:fontScheme name="Cambria Calibri">
      <a:majorFont>
        <a:latin typeface="Cambria" panose="02040503050406030204"/>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F20B7C8E-B819-43F3-AAF9-EE50B1A83630}"/>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76f xmlns="5a9d0f51-8e78-468a-b673-c00efbdf8b52" xsi:nil="true"/>
    <Fecha xmlns="5a9d0f51-8e78-468a-b673-c00efbdf8b52" xsi:nil="true"/>
    <B_x00fa_squeda xmlns="5a9d0f51-8e78-468a-b673-c00efbdf8b52" xsi:nil="true"/>
    <Nombre_x0020_del_x0020_Sistema xmlns="5a9d0f51-8e78-468a-b673-c00efbdf8b52" xsi:nil="true"/>
    <_ip_UnifiedCompliancePolicyUIAction xmlns="http://schemas.microsoft.com/sharepoint/v3" xsi:nil="true"/>
    <_ip_UnifiedCompliancePolicyProperties xmlns="http://schemas.microsoft.com/sharepoint/v3"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o" ma:contentTypeID="0x010100E6A8F027A495E149BE1713C1E3B52866" ma:contentTypeVersion="18" ma:contentTypeDescription="Crear nuevo documento." ma:contentTypeScope="" ma:versionID="459960e967042fbec81c8320eb3027be">
  <xsd:schema xmlns:xsd="http://www.w3.org/2001/XMLSchema" xmlns:xs="http://www.w3.org/2001/XMLSchema" xmlns:p="http://schemas.microsoft.com/office/2006/metadata/properties" xmlns:ns1="http://schemas.microsoft.com/sharepoint/v3" xmlns:ns2="5a9d0f51-8e78-468a-b673-c00efbdf8b52" xmlns:ns3="deeaa56e-be5c-4460-b0fa-5c4b2bb5b02a" targetNamespace="http://schemas.microsoft.com/office/2006/metadata/properties" ma:root="true" ma:fieldsID="008503e457cb16a85ddb7ce3a5b67d01" ns1:_="" ns2:_="" ns3:_="">
    <xsd:import namespace="http://schemas.microsoft.com/sharepoint/v3"/>
    <xsd:import namespace="5a9d0f51-8e78-468a-b673-c00efbdf8b52"/>
    <xsd:import namespace="deeaa56e-be5c-4460-b0fa-5c4b2bb5b02a"/>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2:B_x00fa_squeda" minOccurs="0"/>
                <xsd:element ref="ns2:Fecha" minOccurs="0"/>
                <xsd:element ref="ns3:SharedWithUsers" minOccurs="0"/>
                <xsd:element ref="ns3:SharedWithDetails" minOccurs="0"/>
                <xsd:element ref="ns2:Nombre_x0020_del_x0020_Sistema" minOccurs="0"/>
                <xsd:element ref="ns2:v76f" minOccurs="0"/>
                <xsd:element ref="ns2:MediaLengthInSeconds" minOccurs="0"/>
                <xsd:element ref="ns1:_ip_UnifiedCompliancePolicyProperties" minOccurs="0"/>
                <xsd:element ref="ns1:_ip_UnifiedCompliancePolicyUIAc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Propiedades de la Directiva de cumplimiento unificado" ma:hidden="true" ma:internalName="_ip_UnifiedCompliancePolicyProperties">
      <xsd:simpleType>
        <xsd:restriction base="dms:Note"/>
      </xsd:simpleType>
    </xsd:element>
    <xsd:element name="_ip_UnifiedCompliancePolicyUIAction" ma:index="25" nillable="true" ma:displayName="Acción de IU de la Directiva de cumplimiento unificado"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a9d0f51-8e78-468a-b673-c00efbdf8b5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B_x00fa_squeda" ma:index="17" nillable="true" ma:displayName="Búsqueda" ma:list="{bd68a3f6-8d1e-4be9-bf3a-89adceac502c}" ma:internalName="B_x00fa_squeda" ma:showField="Title">
      <xsd:simpleType>
        <xsd:restriction base="dms:Lookup"/>
      </xsd:simpleType>
    </xsd:element>
    <xsd:element name="Fecha" ma:index="18" nillable="true" ma:displayName="Fecha" ma:format="DateOnly" ma:internalName="Fecha">
      <xsd:simpleType>
        <xsd:restriction base="dms:DateTime"/>
      </xsd:simpleType>
    </xsd:element>
    <xsd:element name="Nombre_x0020_del_x0020_Sistema" ma:index="21" nillable="true" ma:displayName="Nombre del sistema " ma:format="Dropdown" ma:internalName="Nombre_x0020_del_x0020_Sistema">
      <xsd:simpleType>
        <xsd:restriction base="dms:Choice">
          <xsd:enumeration value="CONTPAQi® Contabilidad"/>
          <xsd:enumeration value="CONTPAQi® Nóminas"/>
          <xsd:enumeration value="CONTPAQi® Comercial Premium"/>
          <xsd:enumeration value="CONTPAQi® Comercial Pro"/>
          <xsd:enumeration value="CONTPAQi® Bancos"/>
          <xsd:enumeration value="CONTPAQi® Factura Electrónica"/>
          <xsd:enumeration value="CONTPAQi® Decide"/>
          <xsd:enumeration value="CONTPAQi® Wopen"/>
          <xsd:enumeration value="CONTPAQi® Wopen POS"/>
          <xsd:enumeration value="CONTPAQi® Cobra"/>
          <xsd:enumeration value="CONTPAQi® Salud Financiera"/>
          <xsd:enumeration value="CONTPAQi® Producción"/>
          <xsd:enumeration value="CONTPAQi® Contabiliza"/>
          <xsd:enumeration value="CONTPAQi® Kursa"/>
          <xsd:enumeration value="CONTPAQi® Escritorios virtuales"/>
        </xsd:restriction>
      </xsd:simpleType>
    </xsd:element>
    <xsd:element name="v76f" ma:index="22" nillable="true" ma:displayName="Texto" ma:internalName="v76f">
      <xsd:simpleType>
        <xsd:restriction base="dms:Text"/>
      </xsd:simpleType>
    </xsd:element>
    <xsd:element name="MediaLengthInSeconds" ma:index="23"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deeaa56e-be5c-4460-b0fa-5c4b2bb5b02a" elementFormDefault="qualified">
    <xsd:import namespace="http://schemas.microsoft.com/office/2006/documentManagement/types"/>
    <xsd:import namespace="http://schemas.microsoft.com/office/infopath/2007/PartnerControls"/>
    <xsd:element name="SharedWithUsers" ma:index="19" nillable="true" ma:displayName="Compartido c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talles de uso compartido"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nido"/>
        <xsd:element ref="dc:title" minOccurs="0"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D529364-AA42-4371-B3E7-C7335E38AD17}">
  <ds:schemaRefs>
    <ds:schemaRef ds:uri="http://schemas.microsoft.com/sharepoint/v3/contenttype/forms"/>
  </ds:schemaRefs>
</ds:datastoreItem>
</file>

<file path=customXml/itemProps2.xml><?xml version="1.0" encoding="utf-8"?>
<ds:datastoreItem xmlns:ds="http://schemas.openxmlformats.org/officeDocument/2006/customXml" ds:itemID="{C648F026-0DD3-4433-9755-58DA9001ECFE}">
  <ds:schemaRefs>
    <ds:schemaRef ds:uri="http://schemas.microsoft.com/office/2006/metadata/properties"/>
    <ds:schemaRef ds:uri="http://schemas.microsoft.com/office/2006/documentManagement/types"/>
    <ds:schemaRef ds:uri="http://schemas.microsoft.com/sharepoint/v3"/>
    <ds:schemaRef ds:uri="http://purl.org/dc/elements/1.1/"/>
    <ds:schemaRef ds:uri="http://schemas.microsoft.com/office/infopath/2007/PartnerControls"/>
    <ds:schemaRef ds:uri="http://schemas.openxmlformats.org/package/2006/metadata/core-properties"/>
    <ds:schemaRef ds:uri="deeaa56e-be5c-4460-b0fa-5c4b2bb5b02a"/>
    <ds:schemaRef ds:uri="http://purl.org/dc/terms/"/>
    <ds:schemaRef ds:uri="5a9d0f51-8e78-468a-b673-c00efbdf8b52"/>
    <ds:schemaRef ds:uri="http://www.w3.org/XML/1998/namespace"/>
    <ds:schemaRef ds:uri="http://purl.org/dc/dcmitype/"/>
  </ds:schemaRefs>
</ds:datastoreItem>
</file>

<file path=customXml/itemProps3.xml><?xml version="1.0" encoding="utf-8"?>
<ds:datastoreItem xmlns:ds="http://schemas.openxmlformats.org/officeDocument/2006/customXml" ds:itemID="{72D4788E-76D0-4DF7-BF39-057FEAF0D32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5a9d0f51-8e78-468a-b673-c00efbdf8b52"/>
    <ds:schemaRef ds:uri="deeaa56e-be5c-4460-b0fa-5c4b2bb5b0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30911</TotalTime>
  <Words>1280</Words>
  <Application>Microsoft Office PowerPoint</Application>
  <PresentationFormat>Panorámica</PresentationFormat>
  <Paragraphs>193</Paragraphs>
  <Slides>40</Slides>
  <Notes>4</Notes>
  <HiddenSlides>0</HiddenSlides>
  <MMClips>0</MMClips>
  <ScaleCrop>false</ScaleCrop>
  <HeadingPairs>
    <vt:vector size="6" baseType="variant">
      <vt:variant>
        <vt:lpstr>Fuentes usadas</vt:lpstr>
      </vt:variant>
      <vt:variant>
        <vt:i4>7</vt:i4>
      </vt:variant>
      <vt:variant>
        <vt:lpstr>Tema</vt:lpstr>
      </vt:variant>
      <vt:variant>
        <vt:i4>2</vt:i4>
      </vt:variant>
      <vt:variant>
        <vt:lpstr>Títulos de diapositiva</vt:lpstr>
      </vt:variant>
      <vt:variant>
        <vt:i4>40</vt:i4>
      </vt:variant>
    </vt:vector>
  </HeadingPairs>
  <TitlesOfParts>
    <vt:vector size="49" baseType="lpstr">
      <vt:lpstr>Arial</vt:lpstr>
      <vt:lpstr>Calibri</vt:lpstr>
      <vt:lpstr>Calibri Light</vt:lpstr>
      <vt:lpstr>Cambria</vt:lpstr>
      <vt:lpstr>Titillium Web</vt:lpstr>
      <vt:lpstr>Wingdings</vt:lpstr>
      <vt:lpstr>Wingdings 3</vt:lpstr>
      <vt:lpstr>Diseño personalizado</vt:lpstr>
      <vt:lpstr>Espiral</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SISTEMA</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SISTEMA</vt:lpstr>
      <vt:lpstr>Presentación de PowerPoint</vt:lpstr>
      <vt:lpstr>SISTEMA</vt:lpstr>
      <vt:lpstr>SISTEMA</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Liliana Hernández Avilés</dc:creator>
  <cp:lastModifiedBy>PC</cp:lastModifiedBy>
  <cp:revision>332</cp:revision>
  <dcterms:created xsi:type="dcterms:W3CDTF">2020-10-23T18:29:26Z</dcterms:created>
  <dcterms:modified xsi:type="dcterms:W3CDTF">2023-04-21T22:54:55Z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0x010100E6A8F027A495E149BE1713C1E3B52866</vt:lpwstr>
  </property>
  <property fmtid="{D5CDD505-2E9C-101B-9397-08002B2CF9AE}" pid="3" name="ArticulateGUID">
    <vt:lpwstr>758D16C2-FC4B-4140-9C0C-C853AF14D6E4</vt:lpwstr>
  </property>
  <property fmtid="{D5CDD505-2E9C-101B-9397-08002B2CF9AE}" pid="4" name="ArticulatePath">
    <vt:lpwstr>CONTPAQi Nóminas versión 14</vt:lpwstr>
  </property>
</Properties>
</file>